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28"/>
  </p:notesMasterIdLst>
  <p:sldIdLst>
    <p:sldId id="452" r:id="rId5"/>
    <p:sldId id="513" r:id="rId6"/>
    <p:sldId id="515" r:id="rId7"/>
    <p:sldId id="453" r:id="rId8"/>
    <p:sldId id="517" r:id="rId9"/>
    <p:sldId id="518" r:id="rId10"/>
    <p:sldId id="519" r:id="rId11"/>
    <p:sldId id="496" r:id="rId12"/>
    <p:sldId id="497" r:id="rId13"/>
    <p:sldId id="499" r:id="rId14"/>
    <p:sldId id="510" r:id="rId15"/>
    <p:sldId id="512" r:id="rId16"/>
    <p:sldId id="503" r:id="rId17"/>
    <p:sldId id="506" r:id="rId18"/>
    <p:sldId id="507" r:id="rId19"/>
    <p:sldId id="508" r:id="rId20"/>
    <p:sldId id="509" r:id="rId21"/>
    <p:sldId id="520" r:id="rId22"/>
    <p:sldId id="521" r:id="rId23"/>
    <p:sldId id="522" r:id="rId24"/>
    <p:sldId id="523" r:id="rId25"/>
    <p:sldId id="466" r:id="rId26"/>
    <p:sldId id="527" r:id="rId27"/>
  </p:sldIdLst>
  <p:sldSz cx="24384000" cy="13716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ambria Math" panose="02040503050406030204" pitchFamily="18" charset="0"/>
      <p:regular r:id="rId35"/>
    </p:embeddedFont>
    <p:embeddedFont>
      <p:font typeface="Nunito Sans" pitchFamily="2" charset="0"/>
      <p:regular r:id="rId36"/>
      <p:bold r:id="rId37"/>
      <p:italic r:id="rId38"/>
      <p:boldItalic r:id="rId39"/>
    </p:embeddedFont>
    <p:embeddedFont>
      <p:font typeface="Nunito Sans SemiBold" pitchFamily="2" charset="0"/>
      <p:regular r:id="rId40"/>
      <p:bold r:id="rId41"/>
      <p:italic r:id="rId42"/>
      <p:boldItalic r:id="rId43"/>
    </p:embeddedFont>
    <p:embeddedFont>
      <p:font typeface="Open Sans Semibold" panose="020B0706030804020204" pitchFamily="34" charset="0"/>
      <p:bold r:id="rId44"/>
      <p:boldItalic r:id="rId45"/>
    </p:embeddedFont>
  </p:embeddedFontLst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5E9072-EE50-4D22-A93F-02BD7FD4E5B6}">
          <p14:sldIdLst>
            <p14:sldId id="452"/>
            <p14:sldId id="513"/>
            <p14:sldId id="515"/>
            <p14:sldId id="453"/>
            <p14:sldId id="517"/>
            <p14:sldId id="518"/>
            <p14:sldId id="519"/>
            <p14:sldId id="496"/>
            <p14:sldId id="497"/>
            <p14:sldId id="499"/>
            <p14:sldId id="510"/>
            <p14:sldId id="512"/>
            <p14:sldId id="503"/>
            <p14:sldId id="506"/>
            <p14:sldId id="507"/>
            <p14:sldId id="508"/>
            <p14:sldId id="509"/>
            <p14:sldId id="520"/>
            <p14:sldId id="521"/>
            <p14:sldId id="522"/>
            <p14:sldId id="523"/>
            <p14:sldId id="466"/>
            <p14:sldId id="5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686"/>
    <a:srgbClr val="DA3248"/>
    <a:srgbClr val="83C2DE"/>
    <a:srgbClr val="FF814E"/>
    <a:srgbClr val="8AC7C0"/>
    <a:srgbClr val="64BFEC"/>
    <a:srgbClr val="81C5CF"/>
    <a:srgbClr val="7BC9D3"/>
    <a:srgbClr val="E46C57"/>
    <a:srgbClr val="E2B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6247" autoAdjust="0"/>
  </p:normalViewPr>
  <p:slideViewPr>
    <p:cSldViewPr snapToGrid="0">
      <p:cViewPr varScale="1">
        <p:scale>
          <a:sx n="54" d="100"/>
          <a:sy n="54" d="100"/>
        </p:scale>
        <p:origin x="1296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CFA437-3C82-4753-B722-8E2943DADF1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6A6728-1EC0-4908-8B6C-62E6799EF04E}">
      <dgm:prSet/>
      <dgm:spPr/>
      <dgm:t>
        <a:bodyPr/>
        <a:lstStyle/>
        <a:p>
          <a:r>
            <a:rPr lang="en-US"/>
            <a:t>Project Topic: Investment Portfolio</a:t>
          </a:r>
        </a:p>
      </dgm:t>
    </dgm:pt>
    <dgm:pt modelId="{EC932685-6245-48DC-A454-06037C6678DD}" type="parTrans" cxnId="{38E3F961-890E-40FA-922C-9E82EB3A829D}">
      <dgm:prSet/>
      <dgm:spPr/>
      <dgm:t>
        <a:bodyPr/>
        <a:lstStyle/>
        <a:p>
          <a:endParaRPr lang="en-US"/>
        </a:p>
      </dgm:t>
    </dgm:pt>
    <dgm:pt modelId="{BDB12A5E-1B00-412A-87FE-E4B2F8457244}" type="sibTrans" cxnId="{38E3F961-890E-40FA-922C-9E82EB3A829D}">
      <dgm:prSet/>
      <dgm:spPr/>
      <dgm:t>
        <a:bodyPr/>
        <a:lstStyle/>
        <a:p>
          <a:endParaRPr lang="en-US"/>
        </a:p>
      </dgm:t>
    </dgm:pt>
    <dgm:pt modelId="{BE209CAD-CE6A-44CC-A936-2ABECDBF2006}">
      <dgm:prSet/>
      <dgm:spPr/>
      <dgm:t>
        <a:bodyPr/>
        <a:lstStyle/>
        <a:p>
          <a:r>
            <a:rPr lang="en-US"/>
            <a:t>Problem Definitions we are focusing: </a:t>
          </a:r>
        </a:p>
      </dgm:t>
    </dgm:pt>
    <dgm:pt modelId="{13DB774A-18E7-42EB-83D3-ADC62244356B}" type="parTrans" cxnId="{068DFC60-7626-4132-B14C-41C4378FE553}">
      <dgm:prSet/>
      <dgm:spPr/>
      <dgm:t>
        <a:bodyPr/>
        <a:lstStyle/>
        <a:p>
          <a:endParaRPr lang="en-US"/>
        </a:p>
      </dgm:t>
    </dgm:pt>
    <dgm:pt modelId="{420B5AE7-2C98-4489-8756-D098F8696783}" type="sibTrans" cxnId="{068DFC60-7626-4132-B14C-41C4378FE553}">
      <dgm:prSet/>
      <dgm:spPr/>
      <dgm:t>
        <a:bodyPr/>
        <a:lstStyle/>
        <a:p>
          <a:endParaRPr lang="en-US"/>
        </a:p>
      </dgm:t>
    </dgm:pt>
    <dgm:pt modelId="{8C51BEA7-6D4B-4292-88CF-BDF681D8EFCD}">
      <dgm:prSet/>
      <dgm:spPr/>
      <dgm:t>
        <a:bodyPr/>
        <a:lstStyle/>
        <a:p>
          <a:r>
            <a:rPr lang="en-US" dirty="0"/>
            <a:t>Forecast prices of 5 stocks or market indices</a:t>
          </a:r>
        </a:p>
      </dgm:t>
    </dgm:pt>
    <dgm:pt modelId="{2BF0B08E-1CFE-40AC-9F2B-3F3DFD803127}" type="parTrans" cxnId="{AFC9D4BA-FCF5-45F3-B242-DBE91DCB4E87}">
      <dgm:prSet/>
      <dgm:spPr/>
      <dgm:t>
        <a:bodyPr/>
        <a:lstStyle/>
        <a:p>
          <a:endParaRPr lang="en-US"/>
        </a:p>
      </dgm:t>
    </dgm:pt>
    <dgm:pt modelId="{99B90EE3-B9A0-4412-8503-228D465FBCD9}" type="sibTrans" cxnId="{AFC9D4BA-FCF5-45F3-B242-DBE91DCB4E87}">
      <dgm:prSet/>
      <dgm:spPr/>
      <dgm:t>
        <a:bodyPr/>
        <a:lstStyle/>
        <a:p>
          <a:endParaRPr lang="en-US"/>
        </a:p>
      </dgm:t>
    </dgm:pt>
    <dgm:pt modelId="{063F09E7-FC0A-4125-BF47-BE39E2820F4C}">
      <dgm:prSet/>
      <dgm:spPr/>
      <dgm:t>
        <a:bodyPr/>
        <a:lstStyle/>
        <a:p>
          <a:r>
            <a:rPr lang="en-US" dirty="0"/>
            <a:t>What are the optimal weights of the five stocks in your portfolio given a specific return? You need to minimize the risk here.</a:t>
          </a:r>
        </a:p>
      </dgm:t>
    </dgm:pt>
    <dgm:pt modelId="{BA1A78A4-AECC-47E0-8841-443F5D909B82}" type="parTrans" cxnId="{4ED219B3-91FB-4BF7-B5D3-AE7C66858784}">
      <dgm:prSet/>
      <dgm:spPr/>
      <dgm:t>
        <a:bodyPr/>
        <a:lstStyle/>
        <a:p>
          <a:endParaRPr lang="en-US"/>
        </a:p>
      </dgm:t>
    </dgm:pt>
    <dgm:pt modelId="{002EF4E3-59E0-41F1-A18F-BED6CA30D9C9}" type="sibTrans" cxnId="{4ED219B3-91FB-4BF7-B5D3-AE7C66858784}">
      <dgm:prSet/>
      <dgm:spPr/>
      <dgm:t>
        <a:bodyPr/>
        <a:lstStyle/>
        <a:p>
          <a:endParaRPr lang="en-US"/>
        </a:p>
      </dgm:t>
    </dgm:pt>
    <dgm:pt modelId="{587FAFA6-FD5A-4BD8-852B-4B43B1CD5805}">
      <dgm:prSet/>
      <dgm:spPr/>
      <dgm:t>
        <a:bodyPr/>
        <a:lstStyle/>
        <a:p>
          <a:r>
            <a:rPr lang="en-US" dirty="0"/>
            <a:t>Appropriate data visualization, identifying and handling outliers and missing values.</a:t>
          </a:r>
        </a:p>
      </dgm:t>
    </dgm:pt>
    <dgm:pt modelId="{DD9DD8FB-634B-418B-A174-68E6206B862F}" type="parTrans" cxnId="{C79DBA43-4084-4EA5-961F-34BF2944FD00}">
      <dgm:prSet/>
      <dgm:spPr/>
      <dgm:t>
        <a:bodyPr/>
        <a:lstStyle/>
        <a:p>
          <a:endParaRPr lang="en-US"/>
        </a:p>
      </dgm:t>
    </dgm:pt>
    <dgm:pt modelId="{85AFCF1A-4A23-41E4-85C1-990F073CBCD3}" type="sibTrans" cxnId="{C79DBA43-4084-4EA5-961F-34BF2944FD00}">
      <dgm:prSet/>
      <dgm:spPr/>
      <dgm:t>
        <a:bodyPr/>
        <a:lstStyle/>
        <a:p>
          <a:endParaRPr lang="en-US"/>
        </a:p>
      </dgm:t>
    </dgm:pt>
    <dgm:pt modelId="{DB7BE303-4FA9-43C0-B9F5-30F2B1BB0ABF}" type="pres">
      <dgm:prSet presAssocID="{A0CFA437-3C82-4753-B722-8E2943DADF16}" presName="linear" presStyleCnt="0">
        <dgm:presLayoutVars>
          <dgm:animLvl val="lvl"/>
          <dgm:resizeHandles val="exact"/>
        </dgm:presLayoutVars>
      </dgm:prSet>
      <dgm:spPr/>
    </dgm:pt>
    <dgm:pt modelId="{D77462A9-07F5-4B6F-947C-B40B800F7981}" type="pres">
      <dgm:prSet presAssocID="{EE6A6728-1EC0-4908-8B6C-62E6799EF04E}" presName="parentText" presStyleLbl="node1" presStyleIdx="0" presStyleCnt="2" custLinFactY="-46645" custLinFactNeighborY="-100000">
        <dgm:presLayoutVars>
          <dgm:chMax val="0"/>
          <dgm:bulletEnabled val="1"/>
        </dgm:presLayoutVars>
      </dgm:prSet>
      <dgm:spPr/>
    </dgm:pt>
    <dgm:pt modelId="{9B8772AF-B4D5-4F6E-B248-445892212A71}" type="pres">
      <dgm:prSet presAssocID="{BDB12A5E-1B00-412A-87FE-E4B2F8457244}" presName="spacer" presStyleCnt="0"/>
      <dgm:spPr/>
    </dgm:pt>
    <dgm:pt modelId="{013F8901-40B2-4365-AD3E-A71F1411A443}" type="pres">
      <dgm:prSet presAssocID="{BE209CAD-CE6A-44CC-A936-2ABECDBF2006}" presName="parentText" presStyleLbl="node1" presStyleIdx="1" presStyleCnt="2" custLinFactNeighborX="-215" custLinFactNeighborY="-23986">
        <dgm:presLayoutVars>
          <dgm:chMax val="0"/>
          <dgm:bulletEnabled val="1"/>
        </dgm:presLayoutVars>
      </dgm:prSet>
      <dgm:spPr/>
    </dgm:pt>
    <dgm:pt modelId="{B00D351E-5A13-413B-A4A2-BA70AA764055}" type="pres">
      <dgm:prSet presAssocID="{BE209CAD-CE6A-44CC-A936-2ABECDBF200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D817210-7C24-466E-B7AF-9897BA4428E2}" type="presOf" srcId="{BE209CAD-CE6A-44CC-A936-2ABECDBF2006}" destId="{013F8901-40B2-4365-AD3E-A71F1411A443}" srcOrd="0" destOrd="0" presId="urn:microsoft.com/office/officeart/2005/8/layout/vList2"/>
    <dgm:cxn modelId="{723B5A21-6BB7-43E7-9167-10067D838E7B}" type="presOf" srcId="{063F09E7-FC0A-4125-BF47-BE39E2820F4C}" destId="{B00D351E-5A13-413B-A4A2-BA70AA764055}" srcOrd="0" destOrd="2" presId="urn:microsoft.com/office/officeart/2005/8/layout/vList2"/>
    <dgm:cxn modelId="{068DFC60-7626-4132-B14C-41C4378FE553}" srcId="{A0CFA437-3C82-4753-B722-8E2943DADF16}" destId="{BE209CAD-CE6A-44CC-A936-2ABECDBF2006}" srcOrd="1" destOrd="0" parTransId="{13DB774A-18E7-42EB-83D3-ADC62244356B}" sibTransId="{420B5AE7-2C98-4489-8756-D098F8696783}"/>
    <dgm:cxn modelId="{38E3F961-890E-40FA-922C-9E82EB3A829D}" srcId="{A0CFA437-3C82-4753-B722-8E2943DADF16}" destId="{EE6A6728-1EC0-4908-8B6C-62E6799EF04E}" srcOrd="0" destOrd="0" parTransId="{EC932685-6245-48DC-A454-06037C6678DD}" sibTransId="{BDB12A5E-1B00-412A-87FE-E4B2F8457244}"/>
    <dgm:cxn modelId="{C79DBA43-4084-4EA5-961F-34BF2944FD00}" srcId="{BE209CAD-CE6A-44CC-A936-2ABECDBF2006}" destId="{587FAFA6-FD5A-4BD8-852B-4B43B1CD5805}" srcOrd="0" destOrd="0" parTransId="{DD9DD8FB-634B-418B-A174-68E6206B862F}" sibTransId="{85AFCF1A-4A23-41E4-85C1-990F073CBCD3}"/>
    <dgm:cxn modelId="{5B8D7991-C576-43C0-806B-C1FCFC665B74}" type="presOf" srcId="{EE6A6728-1EC0-4908-8B6C-62E6799EF04E}" destId="{D77462A9-07F5-4B6F-947C-B40B800F7981}" srcOrd="0" destOrd="0" presId="urn:microsoft.com/office/officeart/2005/8/layout/vList2"/>
    <dgm:cxn modelId="{6838FBA2-F292-4E1A-BAF4-811E5ED38D89}" type="presOf" srcId="{A0CFA437-3C82-4753-B722-8E2943DADF16}" destId="{DB7BE303-4FA9-43C0-B9F5-30F2B1BB0ABF}" srcOrd="0" destOrd="0" presId="urn:microsoft.com/office/officeart/2005/8/layout/vList2"/>
    <dgm:cxn modelId="{4ED219B3-91FB-4BF7-B5D3-AE7C66858784}" srcId="{BE209CAD-CE6A-44CC-A936-2ABECDBF2006}" destId="{063F09E7-FC0A-4125-BF47-BE39E2820F4C}" srcOrd="2" destOrd="0" parTransId="{BA1A78A4-AECC-47E0-8841-443F5D909B82}" sibTransId="{002EF4E3-59E0-41F1-A18F-BED6CA30D9C9}"/>
    <dgm:cxn modelId="{AFC9D4BA-FCF5-45F3-B242-DBE91DCB4E87}" srcId="{BE209CAD-CE6A-44CC-A936-2ABECDBF2006}" destId="{8C51BEA7-6D4B-4292-88CF-BDF681D8EFCD}" srcOrd="1" destOrd="0" parTransId="{2BF0B08E-1CFE-40AC-9F2B-3F3DFD803127}" sibTransId="{99B90EE3-B9A0-4412-8503-228D465FBCD9}"/>
    <dgm:cxn modelId="{0A4519C8-13AD-40F5-8E04-AA050710459C}" type="presOf" srcId="{8C51BEA7-6D4B-4292-88CF-BDF681D8EFCD}" destId="{B00D351E-5A13-413B-A4A2-BA70AA764055}" srcOrd="0" destOrd="1" presId="urn:microsoft.com/office/officeart/2005/8/layout/vList2"/>
    <dgm:cxn modelId="{8BB6A8DC-341C-4139-B541-65BE52633D0F}" type="presOf" srcId="{587FAFA6-FD5A-4BD8-852B-4B43B1CD5805}" destId="{B00D351E-5A13-413B-A4A2-BA70AA764055}" srcOrd="0" destOrd="0" presId="urn:microsoft.com/office/officeart/2005/8/layout/vList2"/>
    <dgm:cxn modelId="{F9420CBC-7414-4F98-924C-A334E0057503}" type="presParOf" srcId="{DB7BE303-4FA9-43C0-B9F5-30F2B1BB0ABF}" destId="{D77462A9-07F5-4B6F-947C-B40B800F7981}" srcOrd="0" destOrd="0" presId="urn:microsoft.com/office/officeart/2005/8/layout/vList2"/>
    <dgm:cxn modelId="{845B8562-0DF6-4940-A74A-CCD8E8DE7399}" type="presParOf" srcId="{DB7BE303-4FA9-43C0-B9F5-30F2B1BB0ABF}" destId="{9B8772AF-B4D5-4F6E-B248-445892212A71}" srcOrd="1" destOrd="0" presId="urn:microsoft.com/office/officeart/2005/8/layout/vList2"/>
    <dgm:cxn modelId="{96C8F1F4-2792-4E28-ADB6-DD95A7C6B1AD}" type="presParOf" srcId="{DB7BE303-4FA9-43C0-B9F5-30F2B1BB0ABF}" destId="{013F8901-40B2-4365-AD3E-A71F1411A443}" srcOrd="2" destOrd="0" presId="urn:microsoft.com/office/officeart/2005/8/layout/vList2"/>
    <dgm:cxn modelId="{C65B8E06-698A-4CFC-9CE5-94406B34B211}" type="presParOf" srcId="{DB7BE303-4FA9-43C0-B9F5-30F2B1BB0ABF}" destId="{B00D351E-5A13-413B-A4A2-BA70AA764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7462A9-07F5-4B6F-947C-B40B800F7981}">
      <dsp:nvSpPr>
        <dsp:cNvPr id="0" name=""/>
        <dsp:cNvSpPr/>
      </dsp:nvSpPr>
      <dsp:spPr>
        <a:xfrm>
          <a:off x="0" y="460030"/>
          <a:ext cx="23672800" cy="1559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Project Topic: Investment Portfolio</a:t>
          </a:r>
        </a:p>
      </dsp:txBody>
      <dsp:txXfrm>
        <a:off x="76105" y="536135"/>
        <a:ext cx="23520590" cy="1406815"/>
      </dsp:txXfrm>
    </dsp:sp>
    <dsp:sp modelId="{013F8901-40B2-4365-AD3E-A71F1411A443}">
      <dsp:nvSpPr>
        <dsp:cNvPr id="0" name=""/>
        <dsp:cNvSpPr/>
      </dsp:nvSpPr>
      <dsp:spPr>
        <a:xfrm>
          <a:off x="0" y="2313833"/>
          <a:ext cx="23672800" cy="1559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Problem Definitions we are focusing: </a:t>
          </a:r>
        </a:p>
      </dsp:txBody>
      <dsp:txXfrm>
        <a:off x="76105" y="2389938"/>
        <a:ext cx="23520590" cy="1406815"/>
      </dsp:txXfrm>
    </dsp:sp>
    <dsp:sp modelId="{B00D351E-5A13-413B-A4A2-BA70AA764055}">
      <dsp:nvSpPr>
        <dsp:cNvPr id="0" name=""/>
        <dsp:cNvSpPr/>
      </dsp:nvSpPr>
      <dsp:spPr>
        <a:xfrm>
          <a:off x="0" y="4679688"/>
          <a:ext cx="23672800" cy="336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611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5100" kern="1200" dirty="0"/>
            <a:t>Appropriate data visualization, identifying and handling outliers and missing values.</a:t>
          </a:r>
        </a:p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5100" kern="1200" dirty="0"/>
            <a:t>Forecast prices of 5 stocks or market indices</a:t>
          </a:r>
        </a:p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5100" kern="1200" dirty="0"/>
            <a:t>What are the optimal weights of the five stocks in your portfolio given a specific return? You need to minimize the risk here.</a:t>
          </a:r>
        </a:p>
      </dsp:txBody>
      <dsp:txXfrm>
        <a:off x="0" y="4679688"/>
        <a:ext cx="23672800" cy="3363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94904-53C7-FE4A-A4F3-9371B9AA3FA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3CE2E-3DB2-2543-A1CC-255A6E8F4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7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74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11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06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92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3CE2E-3DB2-2543-A1CC-255A6E8F42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36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3CE2E-3DB2-2543-A1CC-255A6E8F42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16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3CE2E-3DB2-2543-A1CC-255A6E8F42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4896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3CE2E-3DB2-2543-A1CC-255A6E8F42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616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3CE2E-3DB2-2543-A1CC-255A6E8F42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679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4636EF-9B34-784F-B076-08F4E00F1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3785"/>
            <a:ext cx="24384000" cy="13809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8CEBF0-C1A7-504A-ABF5-DF36CEF4DA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93785"/>
            <a:ext cx="12252960" cy="13563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A0E760-EEA4-D344-BD23-C858E7E74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9815"/>
            <a:ext cx="24384000" cy="246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7311" y="3820978"/>
            <a:ext cx="9750289" cy="197041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C44B1-DAB3-374E-8714-625353D60C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7311" y="6124673"/>
            <a:ext cx="9747504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chemeClr val="tx1"/>
                </a:solidFill>
                <a:latin typeface="Nunito Sans" pitchFamily="2" charset="77"/>
              </a:defRPr>
            </a:lvl1pPr>
          </a:lstStyle>
          <a:p>
            <a:pPr lvl="0"/>
            <a:r>
              <a:rPr lang="en-US" dirty="0"/>
              <a:t>Second Line</a:t>
            </a:r>
          </a:p>
        </p:txBody>
      </p:sp>
      <p:pic>
        <p:nvPicPr>
          <p:cNvPr id="8" name="Picture 7" descr="Texas State University">
            <a:extLst>
              <a:ext uri="{FF2B5EF4-FFF2-40B4-BE49-F238E27FC236}">
                <a16:creationId xmlns:a16="http://schemas.microsoft.com/office/drawing/2014/main" id="{5E8657D1-2783-1845-BB5B-3DAA5CE6A1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70340" y="10063298"/>
            <a:ext cx="5003141" cy="2438400"/>
          </a:xfrm>
          <a:prstGeom prst="rect">
            <a:avLst/>
          </a:prstGeom>
        </p:spPr>
      </p:pic>
      <p:pic>
        <p:nvPicPr>
          <p:cNvPr id="9" name="Picture 8" descr="Member the Texas State University System">
            <a:extLst>
              <a:ext uri="{FF2B5EF4-FFF2-40B4-BE49-F238E27FC236}">
                <a16:creationId xmlns:a16="http://schemas.microsoft.com/office/drawing/2014/main" id="{F2E3C823-48E0-7542-B222-37105C1DEC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67554" y="12183707"/>
            <a:ext cx="440871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8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0" y="1371039"/>
            <a:ext cx="18288000" cy="1143562"/>
          </a:xfrm>
        </p:spPr>
        <p:txBody>
          <a:bodyPr anchor="t"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48926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0" y="1371039"/>
            <a:ext cx="18288000" cy="1143562"/>
          </a:xfrm>
        </p:spPr>
        <p:txBody>
          <a:bodyPr anchor="t"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6CA2A-A7E5-9E45-8686-ED54FCC955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0" y="3530600"/>
            <a:ext cx="18288000" cy="6629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2800" b="0" i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  <a:lvl2pPr marL="9144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2pPr>
            <a:lvl3pPr marL="18288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3pPr>
            <a:lvl4pPr marL="27432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4pPr>
            <a:lvl5pPr marL="36576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5pPr>
          </a:lstStyle>
          <a:p>
            <a:r>
              <a:rPr lang="en-US" dirty="0"/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Roadrunners and slow-moving trains. </a:t>
            </a:r>
          </a:p>
          <a:p>
            <a:r>
              <a:rPr lang="en-US" dirty="0"/>
              <a:t>Bobcats are especially skilled 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pouncing on prey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musical theatre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geography</a:t>
            </a:r>
          </a:p>
        </p:txBody>
      </p:sp>
    </p:spTree>
    <p:extLst>
      <p:ext uri="{BB962C8B-B14F-4D97-AF65-F5344CB8AC3E}">
        <p14:creationId xmlns:p14="http://schemas.microsoft.com/office/powerpoint/2010/main" val="2139750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1088" y="1137123"/>
            <a:ext cx="11185452" cy="1143562"/>
          </a:xfrm>
        </p:spPr>
        <p:txBody>
          <a:bodyPr anchor="t"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6CA2A-A7E5-9E45-8686-ED54FCC955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31088" y="2977596"/>
            <a:ext cx="11185452" cy="77724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2800" b="0" i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  <a:lvl2pPr marL="9144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2pPr>
            <a:lvl3pPr marL="18288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3pPr>
            <a:lvl4pPr marL="27432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4pPr>
            <a:lvl5pPr marL="3657600" indent="0"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5pPr>
          </a:lstStyle>
          <a:p>
            <a:r>
              <a:rPr lang="en-US" dirty="0"/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 Roadrunners and slow-moving trains. </a:t>
            </a:r>
          </a:p>
          <a:p>
            <a:r>
              <a:rPr lang="en-US" dirty="0"/>
              <a:t>Bobcats are especially skilled 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pouncing on prey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musical theatre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geography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61D1C5-F586-4845-BBA0-AD6447E82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123582" y="2977596"/>
            <a:ext cx="8686800" cy="7772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717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61D1C5-F586-4845-BBA0-AD6447E821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31088" y="2738200"/>
            <a:ext cx="8686800" cy="7772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9FDE2-ED9E-5F48-B979-C6208876E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72256" y="2738200"/>
            <a:ext cx="8686800" cy="914400"/>
          </a:xfrm>
        </p:spPr>
        <p:txBody>
          <a:bodyPr anchor="ctr">
            <a:normAutofit/>
          </a:bodyPr>
          <a:lstStyle>
            <a:lvl1pPr>
              <a:defRPr sz="3600" b="1" i="0" spc="300">
                <a:solidFill>
                  <a:schemeClr val="tx1"/>
                </a:solidFill>
                <a:latin typeface="Nunito Sans SemiBold" pitchFamily="2" charset="77"/>
              </a:defRPr>
            </a:lvl1pPr>
          </a:lstStyle>
          <a:p>
            <a:r>
              <a:rPr lang="en-US" dirty="0"/>
              <a:t>THE BOBCAT IS A TYPE OF CAT.</a:t>
            </a:r>
          </a:p>
        </p:txBody>
      </p:sp>
    </p:spTree>
    <p:extLst>
      <p:ext uri="{BB962C8B-B14F-4D97-AF65-F5344CB8AC3E}">
        <p14:creationId xmlns:p14="http://schemas.microsoft.com/office/powerpoint/2010/main" val="306739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BC8A-F157-E647-9D9F-D51516F82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1853" y="1371039"/>
            <a:ext cx="18288000" cy="1143562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9D2988-F334-EF41-A2F7-874820BF0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1853" y="2732493"/>
            <a:ext cx="8686799" cy="7771498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CC4E20E5-6627-3643-8DB5-EC4915FE2A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37502" y="3222418"/>
            <a:ext cx="3886203" cy="68580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4037A35-B93C-004C-AE9D-9D7376D671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12555" y="2732494"/>
            <a:ext cx="5486399" cy="3657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84CE56EE-75D7-C24E-8865-5E7CDA29D2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033204" y="6858000"/>
            <a:ext cx="7688942" cy="3657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3920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F72F-F113-9E4E-8901-A6046628C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1854" y="1042081"/>
            <a:ext cx="10530146" cy="1143562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48E1B567-63F1-1944-B114-801F81FA7F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41344" y="4559291"/>
            <a:ext cx="3904270" cy="3886201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6B5E7A-AE24-B84B-926D-5ED18AAC53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59413" y="8902692"/>
            <a:ext cx="3886200" cy="91440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&amp;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9267BD02-65C3-2942-B840-54B72905914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6925" y="2501892"/>
            <a:ext cx="7315199" cy="7315199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80B63D5-BCBE-9C44-AF73-9F3E542F71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26924" y="10067534"/>
            <a:ext cx="7559097" cy="54864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&amp;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CCACDB0A-D65F-D84D-A885-8947E700BF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59575" y="1735016"/>
            <a:ext cx="5486400" cy="3657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EE94F6CF-DD41-634D-BCFA-8B363E1BCF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9336" y="3792416"/>
            <a:ext cx="2377440" cy="160020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and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B7401E0D-D1CF-3641-8A73-0F22B92C35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859574" y="5880726"/>
            <a:ext cx="7315199" cy="4571999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0609EF-DFE4-FD4B-A009-0B81195135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859574" y="10666515"/>
            <a:ext cx="7531194" cy="548640"/>
          </a:xfrm>
          <a:prstGeom prst="rect">
            <a:avLst/>
          </a:prstGeom>
        </p:spPr>
        <p:txBody>
          <a:bodyPr/>
          <a:lstStyle>
            <a:lvl1pPr marL="0" marR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Bobcats’ natural adversaries include Roadrunners &amp; slow-moving trains.</a:t>
            </a:r>
            <a:endParaRPr lang="tr-TR" sz="1800" dirty="0">
              <a:solidFill>
                <a:schemeClr val="tx1">
                  <a:lumMod val="75000"/>
                  <a:lumOff val="25000"/>
                </a:schemeClr>
              </a:solidFill>
              <a:latin typeface="Nunito Sans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35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009479F9-D1B3-9F46-AD6C-E7844EB98E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11658600" cy="11658600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695E27-6F70-FD4F-81F8-53F4357B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82400" y="-1"/>
            <a:ext cx="12801600" cy="1165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3EA317-11E0-954D-9C36-7C565BD2E4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8689" y="1308805"/>
            <a:ext cx="10515600" cy="9144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BC55AA7-301E-214D-A0F2-074D8F6F33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98689" y="2941543"/>
            <a:ext cx="8458200" cy="45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800" b="0" i="0">
                <a:solidFill>
                  <a:schemeClr val="tx1"/>
                </a:solidFill>
                <a:latin typeface="Nunito Sans" pitchFamily="2" charset="77"/>
              </a:defRPr>
            </a:lvl1pPr>
            <a:lvl2pPr marL="9144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2pPr>
            <a:lvl3pPr marL="18288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3pPr>
            <a:lvl4pPr marL="27432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4pPr>
            <a:lvl5pPr marL="36576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5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Roadrunners and slow-moving trains. </a:t>
            </a:r>
          </a:p>
        </p:txBody>
      </p:sp>
    </p:spTree>
    <p:extLst>
      <p:ext uri="{BB962C8B-B14F-4D97-AF65-F5344CB8AC3E}">
        <p14:creationId xmlns:p14="http://schemas.microsoft.com/office/powerpoint/2010/main" val="194324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DE806D-0AC3-8A49-B547-835CADC23E78}"/>
              </a:ext>
            </a:extLst>
          </p:cNvPr>
          <p:cNvSpPr/>
          <p:nvPr userDrawn="1"/>
        </p:nvSpPr>
        <p:spPr>
          <a:xfrm>
            <a:off x="0" y="11079126"/>
            <a:ext cx="11875108" cy="2636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009479F9-D1B3-9F46-AD6C-E7844EB98E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"/>
            <a:ext cx="11658600" cy="13716001"/>
          </a:xfrm>
          <a:prstGeom prst="rect">
            <a:avLst/>
          </a:prstGeom>
        </p:spPr>
        <p:txBody>
          <a:bodyPr anchor="ctr"/>
          <a:lstStyle>
            <a:lvl1pPr marL="0" marR="0" indent="0" algn="ctr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200" b="0" i="0">
                <a:latin typeface="Nunito Sans" pitchFamily="2" charset="77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695E27-6F70-FD4F-81F8-53F4357B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82400" y="-1"/>
            <a:ext cx="12801600" cy="13716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BEA02-3BED-654A-A30C-8FB1EC22B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86450" y="6788658"/>
            <a:ext cx="13807440" cy="230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48EA-4A88-8049-9B14-02AB6803C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0" y="11980985"/>
            <a:ext cx="4572000" cy="2216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3EA317-11E0-954D-9C36-7C565BD2E4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98689" y="1308805"/>
            <a:ext cx="10515600" cy="91440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BC55AA7-301E-214D-A0F2-074D8F6F33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98689" y="2941543"/>
            <a:ext cx="8458200" cy="45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1pPr>
            <a:lvl2pPr marL="9144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2pPr>
            <a:lvl3pPr marL="18288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3pPr>
            <a:lvl4pPr marL="27432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4pPr>
            <a:lvl5pPr marL="3657600" indent="0">
              <a:lnSpc>
                <a:spcPct val="150000"/>
              </a:lnSpc>
              <a:buNone/>
              <a:defRPr sz="2800" b="0" i="0">
                <a:solidFill>
                  <a:schemeClr val="bg1"/>
                </a:solidFill>
                <a:latin typeface="Nunito Sans" pitchFamily="2" charset="77"/>
              </a:defRPr>
            </a:lvl5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Nunito Sans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The Bobcat is a type of cat with a bobbed tail and an affinity for maroon and gold. Larger than a house cat but smaller than a cougar, it’s amazingly relentless. Bobcats have been known to take out Trojans, Red Wolves and even larger prey like Longhorns. Bobcats' natural adversaries include Roadrunners and slow-moving trains. </a:t>
            </a:r>
          </a:p>
        </p:txBody>
      </p:sp>
    </p:spTree>
    <p:extLst>
      <p:ext uri="{BB962C8B-B14F-4D97-AF65-F5344CB8AC3E}">
        <p14:creationId xmlns:p14="http://schemas.microsoft.com/office/powerpoint/2010/main" val="70770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2BE929A-D1BB-A64C-B05E-4350E36C1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1617569"/>
            <a:ext cx="24384000" cy="2192216"/>
          </a:xfrm>
          <a:prstGeom prst="rect">
            <a:avLst/>
          </a:prstGeom>
          <a:solidFill>
            <a:srgbClr val="43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727491-B011-CC42-85E6-B8301381A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8300"/>
            <a:ext cx="24384000" cy="246185"/>
          </a:xfrm>
          <a:prstGeom prst="rect">
            <a:avLst/>
          </a:prstGeom>
        </p:spPr>
      </p:pic>
      <p:pic>
        <p:nvPicPr>
          <p:cNvPr id="9" name="Picture 8" descr="Texas State University">
            <a:extLst>
              <a:ext uri="{FF2B5EF4-FFF2-40B4-BE49-F238E27FC236}">
                <a16:creationId xmlns:a16="http://schemas.microsoft.com/office/drawing/2014/main" id="{8518974B-9748-A645-99AC-7972B432731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00" y="11980985"/>
            <a:ext cx="4572000" cy="22167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0" y="1371039"/>
            <a:ext cx="18288000" cy="1143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924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70" r:id="rId5"/>
    <p:sldLayoutId id="2147483667" r:id="rId6"/>
    <p:sldLayoutId id="2147483668" r:id="rId7"/>
    <p:sldLayoutId id="2147483669" r:id="rId8"/>
    <p:sldLayoutId id="2147483671" r:id="rId9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6000" b="0" i="0" kern="1200" spc="1200" baseline="0">
          <a:solidFill>
            <a:schemeClr val="tx1"/>
          </a:solidFill>
          <a:latin typeface="Nunito Sans" pitchFamily="2" charset="77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Rectangle 107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904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7" name="Picture 1056" descr="Calculator, pen, compass, money and a paper with graphs printed on it">
            <a:extLst>
              <a:ext uri="{FF2B5EF4-FFF2-40B4-BE49-F238E27FC236}">
                <a16:creationId xmlns:a16="http://schemas.microsoft.com/office/drawing/2014/main" id="{50DD80D5-9441-9BD3-C50D-241CC538A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6616"/>
          <a:stretch/>
        </p:blipFill>
        <p:spPr>
          <a:xfrm>
            <a:off x="20" y="10"/>
            <a:ext cx="24377880" cy="13715990"/>
          </a:xfrm>
          <a:prstGeom prst="rect">
            <a:avLst/>
          </a:prstGeom>
        </p:spPr>
      </p:pic>
      <p:sp>
        <p:nvSpPr>
          <p:cNvPr id="1043" name="Title 2">
            <a:extLst>
              <a:ext uri="{FF2B5EF4-FFF2-40B4-BE49-F238E27FC236}">
                <a16:creationId xmlns:a16="http://schemas.microsoft.com/office/drawing/2014/main" id="{1E6DA2A5-482A-9743-84A7-58ADC93A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244726"/>
            <a:ext cx="18288000" cy="61264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13200">
                <a:solidFill>
                  <a:schemeClr val="bg1"/>
                </a:solidFill>
                <a:latin typeface="+mj-lt"/>
              </a:rPr>
              <a:t>Investment Portfolio</a:t>
            </a:r>
          </a:p>
        </p:txBody>
      </p:sp>
      <p:sp>
        <p:nvSpPr>
          <p:cNvPr id="107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8412" y="8737246"/>
            <a:ext cx="8487178" cy="36576"/>
          </a:xfrm>
          <a:custGeom>
            <a:avLst/>
            <a:gdLst>
              <a:gd name="connsiteX0" fmla="*/ 0 w 8487178"/>
              <a:gd name="connsiteY0" fmla="*/ 0 h 36576"/>
              <a:gd name="connsiteX1" fmla="*/ 737732 w 8487178"/>
              <a:gd name="connsiteY1" fmla="*/ 0 h 36576"/>
              <a:gd name="connsiteX2" fmla="*/ 1560335 w 8487178"/>
              <a:gd name="connsiteY2" fmla="*/ 0 h 36576"/>
              <a:gd name="connsiteX3" fmla="*/ 1958580 w 8487178"/>
              <a:gd name="connsiteY3" fmla="*/ 0 h 36576"/>
              <a:gd name="connsiteX4" fmla="*/ 2526568 w 8487178"/>
              <a:gd name="connsiteY4" fmla="*/ 0 h 36576"/>
              <a:gd name="connsiteX5" fmla="*/ 2924812 w 8487178"/>
              <a:gd name="connsiteY5" fmla="*/ 0 h 36576"/>
              <a:gd name="connsiteX6" fmla="*/ 3577672 w 8487178"/>
              <a:gd name="connsiteY6" fmla="*/ 0 h 36576"/>
              <a:gd name="connsiteX7" fmla="*/ 4145660 w 8487178"/>
              <a:gd name="connsiteY7" fmla="*/ 0 h 36576"/>
              <a:gd name="connsiteX8" fmla="*/ 4883392 w 8487178"/>
              <a:gd name="connsiteY8" fmla="*/ 0 h 36576"/>
              <a:gd name="connsiteX9" fmla="*/ 5705995 w 8487178"/>
              <a:gd name="connsiteY9" fmla="*/ 0 h 36576"/>
              <a:gd name="connsiteX10" fmla="*/ 6358855 w 8487178"/>
              <a:gd name="connsiteY10" fmla="*/ 0 h 36576"/>
              <a:gd name="connsiteX11" fmla="*/ 7181458 w 8487178"/>
              <a:gd name="connsiteY11" fmla="*/ 0 h 36576"/>
              <a:gd name="connsiteX12" fmla="*/ 7834318 w 8487178"/>
              <a:gd name="connsiteY12" fmla="*/ 0 h 36576"/>
              <a:gd name="connsiteX13" fmla="*/ 8487178 w 8487178"/>
              <a:gd name="connsiteY13" fmla="*/ 0 h 36576"/>
              <a:gd name="connsiteX14" fmla="*/ 8487178 w 8487178"/>
              <a:gd name="connsiteY14" fmla="*/ 36576 h 36576"/>
              <a:gd name="connsiteX15" fmla="*/ 7834318 w 8487178"/>
              <a:gd name="connsiteY15" fmla="*/ 36576 h 36576"/>
              <a:gd name="connsiteX16" fmla="*/ 7351202 w 8487178"/>
              <a:gd name="connsiteY16" fmla="*/ 36576 h 36576"/>
              <a:gd name="connsiteX17" fmla="*/ 6952957 w 8487178"/>
              <a:gd name="connsiteY17" fmla="*/ 36576 h 36576"/>
              <a:gd name="connsiteX18" fmla="*/ 6384969 w 8487178"/>
              <a:gd name="connsiteY18" fmla="*/ 36576 h 36576"/>
              <a:gd name="connsiteX19" fmla="*/ 5732109 w 8487178"/>
              <a:gd name="connsiteY19" fmla="*/ 36576 h 36576"/>
              <a:gd name="connsiteX20" fmla="*/ 5164121 w 8487178"/>
              <a:gd name="connsiteY20" fmla="*/ 36576 h 36576"/>
              <a:gd name="connsiteX21" fmla="*/ 4681005 w 8487178"/>
              <a:gd name="connsiteY21" fmla="*/ 36576 h 36576"/>
              <a:gd name="connsiteX22" fmla="*/ 3858402 w 8487178"/>
              <a:gd name="connsiteY22" fmla="*/ 36576 h 36576"/>
              <a:gd name="connsiteX23" fmla="*/ 3205542 w 8487178"/>
              <a:gd name="connsiteY23" fmla="*/ 36576 h 36576"/>
              <a:gd name="connsiteX24" fmla="*/ 2467810 w 8487178"/>
              <a:gd name="connsiteY24" fmla="*/ 36576 h 36576"/>
              <a:gd name="connsiteX25" fmla="*/ 2069566 w 8487178"/>
              <a:gd name="connsiteY25" fmla="*/ 36576 h 36576"/>
              <a:gd name="connsiteX26" fmla="*/ 1586449 w 8487178"/>
              <a:gd name="connsiteY26" fmla="*/ 36576 h 36576"/>
              <a:gd name="connsiteX27" fmla="*/ 933590 w 8487178"/>
              <a:gd name="connsiteY27" fmla="*/ 36576 h 36576"/>
              <a:gd name="connsiteX28" fmla="*/ 0 w 8487178"/>
              <a:gd name="connsiteY28" fmla="*/ 36576 h 36576"/>
              <a:gd name="connsiteX29" fmla="*/ 0 w 8487178"/>
              <a:gd name="connsiteY29" fmla="*/ 0 h 36576"/>
              <a:gd name="connsiteX0" fmla="*/ 0 w 8487178"/>
              <a:gd name="connsiteY0" fmla="*/ 0 h 36576"/>
              <a:gd name="connsiteX1" fmla="*/ 483116 w 8487178"/>
              <a:gd name="connsiteY1" fmla="*/ 0 h 36576"/>
              <a:gd name="connsiteX2" fmla="*/ 881361 w 8487178"/>
              <a:gd name="connsiteY2" fmla="*/ 0 h 36576"/>
              <a:gd name="connsiteX3" fmla="*/ 1364477 w 8487178"/>
              <a:gd name="connsiteY3" fmla="*/ 0 h 36576"/>
              <a:gd name="connsiteX4" fmla="*/ 2017337 w 8487178"/>
              <a:gd name="connsiteY4" fmla="*/ 0 h 36576"/>
              <a:gd name="connsiteX5" fmla="*/ 2755069 w 8487178"/>
              <a:gd name="connsiteY5" fmla="*/ 0 h 36576"/>
              <a:gd name="connsiteX6" fmla="*/ 3577672 w 8487178"/>
              <a:gd name="connsiteY6" fmla="*/ 0 h 36576"/>
              <a:gd name="connsiteX7" fmla="*/ 4400275 w 8487178"/>
              <a:gd name="connsiteY7" fmla="*/ 0 h 36576"/>
              <a:gd name="connsiteX8" fmla="*/ 4968263 w 8487178"/>
              <a:gd name="connsiteY8" fmla="*/ 0 h 36576"/>
              <a:gd name="connsiteX9" fmla="*/ 5705995 w 8487178"/>
              <a:gd name="connsiteY9" fmla="*/ 0 h 36576"/>
              <a:gd name="connsiteX10" fmla="*/ 6358855 w 8487178"/>
              <a:gd name="connsiteY10" fmla="*/ 0 h 36576"/>
              <a:gd name="connsiteX11" fmla="*/ 6926843 w 8487178"/>
              <a:gd name="connsiteY11" fmla="*/ 0 h 36576"/>
              <a:gd name="connsiteX12" fmla="*/ 7664575 w 8487178"/>
              <a:gd name="connsiteY12" fmla="*/ 0 h 36576"/>
              <a:gd name="connsiteX13" fmla="*/ 8487178 w 8487178"/>
              <a:gd name="connsiteY13" fmla="*/ 0 h 36576"/>
              <a:gd name="connsiteX14" fmla="*/ 8487178 w 8487178"/>
              <a:gd name="connsiteY14" fmla="*/ 36576 h 36576"/>
              <a:gd name="connsiteX15" fmla="*/ 8004062 w 8487178"/>
              <a:gd name="connsiteY15" fmla="*/ 36576 h 36576"/>
              <a:gd name="connsiteX16" fmla="*/ 7181458 w 8487178"/>
              <a:gd name="connsiteY16" fmla="*/ 36576 h 36576"/>
              <a:gd name="connsiteX17" fmla="*/ 6698342 w 8487178"/>
              <a:gd name="connsiteY17" fmla="*/ 36576 h 36576"/>
              <a:gd name="connsiteX18" fmla="*/ 5960610 w 8487178"/>
              <a:gd name="connsiteY18" fmla="*/ 36576 h 36576"/>
              <a:gd name="connsiteX19" fmla="*/ 5562366 w 8487178"/>
              <a:gd name="connsiteY19" fmla="*/ 36576 h 36576"/>
              <a:gd name="connsiteX20" fmla="*/ 4909506 w 8487178"/>
              <a:gd name="connsiteY20" fmla="*/ 36576 h 36576"/>
              <a:gd name="connsiteX21" fmla="*/ 4426390 w 8487178"/>
              <a:gd name="connsiteY21" fmla="*/ 36576 h 36576"/>
              <a:gd name="connsiteX22" fmla="*/ 3603786 w 8487178"/>
              <a:gd name="connsiteY22" fmla="*/ 36576 h 36576"/>
              <a:gd name="connsiteX23" fmla="*/ 3205542 w 8487178"/>
              <a:gd name="connsiteY23" fmla="*/ 36576 h 36576"/>
              <a:gd name="connsiteX24" fmla="*/ 2552682 w 8487178"/>
              <a:gd name="connsiteY24" fmla="*/ 36576 h 36576"/>
              <a:gd name="connsiteX25" fmla="*/ 2154437 w 8487178"/>
              <a:gd name="connsiteY25" fmla="*/ 36576 h 36576"/>
              <a:gd name="connsiteX26" fmla="*/ 1671321 w 8487178"/>
              <a:gd name="connsiteY26" fmla="*/ 36576 h 36576"/>
              <a:gd name="connsiteX27" fmla="*/ 933590 w 8487178"/>
              <a:gd name="connsiteY27" fmla="*/ 36576 h 36576"/>
              <a:gd name="connsiteX28" fmla="*/ 0 w 8487178"/>
              <a:gd name="connsiteY28" fmla="*/ 36576 h 36576"/>
              <a:gd name="connsiteX29" fmla="*/ 0 w 8487178"/>
              <a:gd name="connsiteY29" fmla="*/ 0 h 3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487178" h="36576" fill="none" extrusionOk="0">
                <a:moveTo>
                  <a:pt x="0" y="0"/>
                </a:moveTo>
                <a:cubicBezTo>
                  <a:pt x="116221" y="-6704"/>
                  <a:pt x="408364" y="41393"/>
                  <a:pt x="737732" y="0"/>
                </a:cubicBezTo>
                <a:cubicBezTo>
                  <a:pt x="1057616" y="-41348"/>
                  <a:pt x="1326248" y="22548"/>
                  <a:pt x="1560335" y="0"/>
                </a:cubicBezTo>
                <a:cubicBezTo>
                  <a:pt x="1779624" y="7118"/>
                  <a:pt x="1863120" y="21518"/>
                  <a:pt x="1958580" y="0"/>
                </a:cubicBezTo>
                <a:cubicBezTo>
                  <a:pt x="2051499" y="-19177"/>
                  <a:pt x="2426765" y="-7685"/>
                  <a:pt x="2526568" y="0"/>
                </a:cubicBezTo>
                <a:cubicBezTo>
                  <a:pt x="2644796" y="-5923"/>
                  <a:pt x="2756267" y="38819"/>
                  <a:pt x="2924812" y="0"/>
                </a:cubicBezTo>
                <a:cubicBezTo>
                  <a:pt x="3109745" y="-28396"/>
                  <a:pt x="3375207" y="-12883"/>
                  <a:pt x="3577672" y="0"/>
                </a:cubicBezTo>
                <a:cubicBezTo>
                  <a:pt x="3769338" y="-23237"/>
                  <a:pt x="4026056" y="-13968"/>
                  <a:pt x="4145660" y="0"/>
                </a:cubicBezTo>
                <a:cubicBezTo>
                  <a:pt x="4304176" y="63727"/>
                  <a:pt x="4465181" y="29531"/>
                  <a:pt x="4883392" y="0"/>
                </a:cubicBezTo>
                <a:cubicBezTo>
                  <a:pt x="5243088" y="-3144"/>
                  <a:pt x="5373480" y="-37490"/>
                  <a:pt x="5705995" y="0"/>
                </a:cubicBezTo>
                <a:cubicBezTo>
                  <a:pt x="6056677" y="36747"/>
                  <a:pt x="6159859" y="52147"/>
                  <a:pt x="6358855" y="0"/>
                </a:cubicBezTo>
                <a:cubicBezTo>
                  <a:pt x="6520888" y="-18899"/>
                  <a:pt x="6826761" y="-8113"/>
                  <a:pt x="7181458" y="0"/>
                </a:cubicBezTo>
                <a:cubicBezTo>
                  <a:pt x="7572354" y="8444"/>
                  <a:pt x="7595615" y="-25568"/>
                  <a:pt x="7834318" y="0"/>
                </a:cubicBezTo>
                <a:cubicBezTo>
                  <a:pt x="8052955" y="43179"/>
                  <a:pt x="8263326" y="-33173"/>
                  <a:pt x="8487178" y="0"/>
                </a:cubicBezTo>
                <a:cubicBezTo>
                  <a:pt x="8488672" y="7904"/>
                  <a:pt x="8488545" y="26577"/>
                  <a:pt x="8487178" y="36576"/>
                </a:cubicBezTo>
                <a:cubicBezTo>
                  <a:pt x="8184913" y="74160"/>
                  <a:pt x="8121822" y="65556"/>
                  <a:pt x="7834318" y="36576"/>
                </a:cubicBezTo>
                <a:cubicBezTo>
                  <a:pt x="7549692" y="5620"/>
                  <a:pt x="7517564" y="28106"/>
                  <a:pt x="7351202" y="36576"/>
                </a:cubicBezTo>
                <a:cubicBezTo>
                  <a:pt x="7203037" y="55778"/>
                  <a:pt x="7094786" y="36687"/>
                  <a:pt x="6952957" y="36576"/>
                </a:cubicBezTo>
                <a:cubicBezTo>
                  <a:pt x="6803900" y="43366"/>
                  <a:pt x="6516283" y="65361"/>
                  <a:pt x="6384969" y="36576"/>
                </a:cubicBezTo>
                <a:cubicBezTo>
                  <a:pt x="6242013" y="3977"/>
                  <a:pt x="5995582" y="94557"/>
                  <a:pt x="5732109" y="36576"/>
                </a:cubicBezTo>
                <a:cubicBezTo>
                  <a:pt x="5501736" y="5154"/>
                  <a:pt x="5423809" y="31077"/>
                  <a:pt x="5164121" y="36576"/>
                </a:cubicBezTo>
                <a:cubicBezTo>
                  <a:pt x="4889320" y="57000"/>
                  <a:pt x="4813495" y="41808"/>
                  <a:pt x="4681005" y="36576"/>
                </a:cubicBezTo>
                <a:cubicBezTo>
                  <a:pt x="4543463" y="22389"/>
                  <a:pt x="4061691" y="27272"/>
                  <a:pt x="3858402" y="36576"/>
                </a:cubicBezTo>
                <a:cubicBezTo>
                  <a:pt x="3594637" y="59963"/>
                  <a:pt x="3353691" y="38263"/>
                  <a:pt x="3205542" y="36576"/>
                </a:cubicBezTo>
                <a:cubicBezTo>
                  <a:pt x="3081859" y="64008"/>
                  <a:pt x="2704836" y="78189"/>
                  <a:pt x="2467810" y="36576"/>
                </a:cubicBezTo>
                <a:cubicBezTo>
                  <a:pt x="2230187" y="15876"/>
                  <a:pt x="2152012" y="25459"/>
                  <a:pt x="2069566" y="36576"/>
                </a:cubicBezTo>
                <a:cubicBezTo>
                  <a:pt x="2002085" y="22660"/>
                  <a:pt x="1696099" y="61108"/>
                  <a:pt x="1586449" y="36576"/>
                </a:cubicBezTo>
                <a:cubicBezTo>
                  <a:pt x="1407494" y="15523"/>
                  <a:pt x="1214192" y="54927"/>
                  <a:pt x="933590" y="36576"/>
                </a:cubicBezTo>
                <a:cubicBezTo>
                  <a:pt x="639816" y="73246"/>
                  <a:pt x="251114" y="78238"/>
                  <a:pt x="0" y="36576"/>
                </a:cubicBezTo>
                <a:cubicBezTo>
                  <a:pt x="-451" y="20298"/>
                  <a:pt x="1478" y="18086"/>
                  <a:pt x="0" y="0"/>
                </a:cubicBezTo>
                <a:close/>
              </a:path>
              <a:path w="8487178" h="36576" stroke="0" extrusionOk="0">
                <a:moveTo>
                  <a:pt x="0" y="0"/>
                </a:moveTo>
                <a:cubicBezTo>
                  <a:pt x="160534" y="49407"/>
                  <a:pt x="316743" y="-20370"/>
                  <a:pt x="483116" y="0"/>
                </a:cubicBezTo>
                <a:cubicBezTo>
                  <a:pt x="649474" y="20471"/>
                  <a:pt x="704397" y="7040"/>
                  <a:pt x="881361" y="0"/>
                </a:cubicBezTo>
                <a:cubicBezTo>
                  <a:pt x="1062081" y="-2373"/>
                  <a:pt x="1226057" y="7744"/>
                  <a:pt x="1364477" y="0"/>
                </a:cubicBezTo>
                <a:cubicBezTo>
                  <a:pt x="1494883" y="38289"/>
                  <a:pt x="1721946" y="-52301"/>
                  <a:pt x="2017337" y="0"/>
                </a:cubicBezTo>
                <a:cubicBezTo>
                  <a:pt x="2292545" y="37189"/>
                  <a:pt x="2530156" y="-21280"/>
                  <a:pt x="2755069" y="0"/>
                </a:cubicBezTo>
                <a:cubicBezTo>
                  <a:pt x="3019205" y="-77"/>
                  <a:pt x="3295306" y="-18783"/>
                  <a:pt x="3577672" y="0"/>
                </a:cubicBezTo>
                <a:cubicBezTo>
                  <a:pt x="3856063" y="-13583"/>
                  <a:pt x="4078846" y="27771"/>
                  <a:pt x="4400275" y="0"/>
                </a:cubicBezTo>
                <a:cubicBezTo>
                  <a:pt x="4702989" y="12424"/>
                  <a:pt x="4862543" y="-7477"/>
                  <a:pt x="4968263" y="0"/>
                </a:cubicBezTo>
                <a:cubicBezTo>
                  <a:pt x="5084586" y="30590"/>
                  <a:pt x="5464215" y="41779"/>
                  <a:pt x="5705995" y="0"/>
                </a:cubicBezTo>
                <a:cubicBezTo>
                  <a:pt x="5975075" y="-40078"/>
                  <a:pt x="6238142" y="-3232"/>
                  <a:pt x="6358855" y="0"/>
                </a:cubicBezTo>
                <a:cubicBezTo>
                  <a:pt x="6532376" y="-4958"/>
                  <a:pt x="6642284" y="5597"/>
                  <a:pt x="6926843" y="0"/>
                </a:cubicBezTo>
                <a:cubicBezTo>
                  <a:pt x="7164346" y="19633"/>
                  <a:pt x="7444770" y="19318"/>
                  <a:pt x="7664575" y="0"/>
                </a:cubicBezTo>
                <a:cubicBezTo>
                  <a:pt x="7940297" y="6962"/>
                  <a:pt x="8237594" y="-12258"/>
                  <a:pt x="8487178" y="0"/>
                </a:cubicBezTo>
                <a:cubicBezTo>
                  <a:pt x="8485372" y="11475"/>
                  <a:pt x="8485086" y="22933"/>
                  <a:pt x="8487178" y="36576"/>
                </a:cubicBezTo>
                <a:cubicBezTo>
                  <a:pt x="8394677" y="10350"/>
                  <a:pt x="8221026" y="54368"/>
                  <a:pt x="8004062" y="36576"/>
                </a:cubicBezTo>
                <a:cubicBezTo>
                  <a:pt x="7759555" y="25399"/>
                  <a:pt x="7422963" y="40745"/>
                  <a:pt x="7181458" y="36576"/>
                </a:cubicBezTo>
                <a:cubicBezTo>
                  <a:pt x="6914423" y="3294"/>
                  <a:pt x="6792795" y="23080"/>
                  <a:pt x="6698342" y="36576"/>
                </a:cubicBezTo>
                <a:cubicBezTo>
                  <a:pt x="6584090" y="49180"/>
                  <a:pt x="6264253" y="-4827"/>
                  <a:pt x="5960610" y="36576"/>
                </a:cubicBezTo>
                <a:cubicBezTo>
                  <a:pt x="5659702" y="61689"/>
                  <a:pt x="5662120" y="34932"/>
                  <a:pt x="5562366" y="36576"/>
                </a:cubicBezTo>
                <a:cubicBezTo>
                  <a:pt x="5474598" y="14475"/>
                  <a:pt x="5065231" y="57859"/>
                  <a:pt x="4909506" y="36576"/>
                </a:cubicBezTo>
                <a:cubicBezTo>
                  <a:pt x="4750628" y="46377"/>
                  <a:pt x="4555322" y="50036"/>
                  <a:pt x="4426390" y="36576"/>
                </a:cubicBezTo>
                <a:cubicBezTo>
                  <a:pt x="4364162" y="15524"/>
                  <a:pt x="3957329" y="107564"/>
                  <a:pt x="3603786" y="36576"/>
                </a:cubicBezTo>
                <a:cubicBezTo>
                  <a:pt x="3295611" y="7910"/>
                  <a:pt x="3379662" y="51592"/>
                  <a:pt x="3205542" y="36576"/>
                </a:cubicBezTo>
                <a:cubicBezTo>
                  <a:pt x="3039771" y="54895"/>
                  <a:pt x="2689950" y="-7861"/>
                  <a:pt x="2552682" y="36576"/>
                </a:cubicBezTo>
                <a:cubicBezTo>
                  <a:pt x="2402836" y="65831"/>
                  <a:pt x="2304392" y="6854"/>
                  <a:pt x="2154437" y="36576"/>
                </a:cubicBezTo>
                <a:cubicBezTo>
                  <a:pt x="1981627" y="32651"/>
                  <a:pt x="1889188" y="59657"/>
                  <a:pt x="1671321" y="36576"/>
                </a:cubicBezTo>
                <a:cubicBezTo>
                  <a:pt x="1433153" y="8129"/>
                  <a:pt x="1131145" y="45933"/>
                  <a:pt x="933590" y="36576"/>
                </a:cubicBezTo>
                <a:cubicBezTo>
                  <a:pt x="793541" y="17826"/>
                  <a:pt x="240123" y="-32107"/>
                  <a:pt x="0" y="36576"/>
                </a:cubicBezTo>
                <a:cubicBezTo>
                  <a:pt x="1615" y="20953"/>
                  <a:pt x="-1950" y="10637"/>
                  <a:pt x="0" y="0"/>
                </a:cubicBezTo>
                <a:close/>
              </a:path>
              <a:path w="8487178" h="36576" fill="none" stroke="0" extrusionOk="0">
                <a:moveTo>
                  <a:pt x="0" y="0"/>
                </a:moveTo>
                <a:cubicBezTo>
                  <a:pt x="129661" y="-9749"/>
                  <a:pt x="400470" y="18047"/>
                  <a:pt x="737732" y="0"/>
                </a:cubicBezTo>
                <a:cubicBezTo>
                  <a:pt x="1023464" y="-36808"/>
                  <a:pt x="1310128" y="14461"/>
                  <a:pt x="1560335" y="0"/>
                </a:cubicBezTo>
                <a:cubicBezTo>
                  <a:pt x="1776439" y="4551"/>
                  <a:pt x="1865206" y="10945"/>
                  <a:pt x="1958580" y="0"/>
                </a:cubicBezTo>
                <a:cubicBezTo>
                  <a:pt x="2050148" y="-5"/>
                  <a:pt x="2429910" y="14952"/>
                  <a:pt x="2526568" y="0"/>
                </a:cubicBezTo>
                <a:cubicBezTo>
                  <a:pt x="2661586" y="4540"/>
                  <a:pt x="2769327" y="4294"/>
                  <a:pt x="2924812" y="0"/>
                </a:cubicBezTo>
                <a:cubicBezTo>
                  <a:pt x="3067088" y="-49737"/>
                  <a:pt x="3378839" y="35475"/>
                  <a:pt x="3577672" y="0"/>
                </a:cubicBezTo>
                <a:cubicBezTo>
                  <a:pt x="3771483" y="4067"/>
                  <a:pt x="3997288" y="-23450"/>
                  <a:pt x="4145660" y="0"/>
                </a:cubicBezTo>
                <a:cubicBezTo>
                  <a:pt x="4277293" y="13446"/>
                  <a:pt x="4522522" y="9267"/>
                  <a:pt x="4883392" y="0"/>
                </a:cubicBezTo>
                <a:cubicBezTo>
                  <a:pt x="5249973" y="-22680"/>
                  <a:pt x="5342870" y="-29824"/>
                  <a:pt x="5705995" y="0"/>
                </a:cubicBezTo>
                <a:cubicBezTo>
                  <a:pt x="6056474" y="16164"/>
                  <a:pt x="6176764" y="28295"/>
                  <a:pt x="6358855" y="0"/>
                </a:cubicBezTo>
                <a:cubicBezTo>
                  <a:pt x="6600599" y="-1943"/>
                  <a:pt x="6746514" y="-12920"/>
                  <a:pt x="7181458" y="0"/>
                </a:cubicBezTo>
                <a:cubicBezTo>
                  <a:pt x="7577193" y="326"/>
                  <a:pt x="7586900" y="-24008"/>
                  <a:pt x="7834318" y="0"/>
                </a:cubicBezTo>
                <a:cubicBezTo>
                  <a:pt x="8073189" y="29599"/>
                  <a:pt x="8254406" y="-2763"/>
                  <a:pt x="8487178" y="0"/>
                </a:cubicBezTo>
                <a:cubicBezTo>
                  <a:pt x="8488109" y="7284"/>
                  <a:pt x="8487817" y="26540"/>
                  <a:pt x="8487178" y="36576"/>
                </a:cubicBezTo>
                <a:cubicBezTo>
                  <a:pt x="8188549" y="57034"/>
                  <a:pt x="8124825" y="47721"/>
                  <a:pt x="7834318" y="36576"/>
                </a:cubicBezTo>
                <a:cubicBezTo>
                  <a:pt x="7546195" y="7091"/>
                  <a:pt x="7503324" y="30719"/>
                  <a:pt x="7351202" y="36576"/>
                </a:cubicBezTo>
                <a:cubicBezTo>
                  <a:pt x="7188387" y="56239"/>
                  <a:pt x="7091108" y="13684"/>
                  <a:pt x="6952957" y="36576"/>
                </a:cubicBezTo>
                <a:cubicBezTo>
                  <a:pt x="6791950" y="53539"/>
                  <a:pt x="6518480" y="30796"/>
                  <a:pt x="6384969" y="36576"/>
                </a:cubicBezTo>
                <a:cubicBezTo>
                  <a:pt x="6247331" y="-8883"/>
                  <a:pt x="5949845" y="51231"/>
                  <a:pt x="5732109" y="36576"/>
                </a:cubicBezTo>
                <a:cubicBezTo>
                  <a:pt x="5499017" y="-6714"/>
                  <a:pt x="5419186" y="25152"/>
                  <a:pt x="5164121" y="36576"/>
                </a:cubicBezTo>
                <a:cubicBezTo>
                  <a:pt x="4905783" y="39387"/>
                  <a:pt x="4817361" y="30692"/>
                  <a:pt x="4681005" y="36576"/>
                </a:cubicBezTo>
                <a:cubicBezTo>
                  <a:pt x="4577000" y="-8293"/>
                  <a:pt x="4120884" y="45663"/>
                  <a:pt x="3858402" y="36576"/>
                </a:cubicBezTo>
                <a:cubicBezTo>
                  <a:pt x="3613266" y="17047"/>
                  <a:pt x="3341297" y="48286"/>
                  <a:pt x="3205542" y="36576"/>
                </a:cubicBezTo>
                <a:cubicBezTo>
                  <a:pt x="3020832" y="49890"/>
                  <a:pt x="2720661" y="89200"/>
                  <a:pt x="2467810" y="36576"/>
                </a:cubicBezTo>
                <a:cubicBezTo>
                  <a:pt x="2213698" y="3365"/>
                  <a:pt x="2156253" y="28424"/>
                  <a:pt x="2069566" y="36576"/>
                </a:cubicBezTo>
                <a:cubicBezTo>
                  <a:pt x="1979173" y="64711"/>
                  <a:pt x="1712734" y="47821"/>
                  <a:pt x="1586449" y="36576"/>
                </a:cubicBezTo>
                <a:cubicBezTo>
                  <a:pt x="1482339" y="33792"/>
                  <a:pt x="1241086" y="58390"/>
                  <a:pt x="933590" y="36576"/>
                </a:cubicBezTo>
                <a:cubicBezTo>
                  <a:pt x="622779" y="67857"/>
                  <a:pt x="220358" y="78237"/>
                  <a:pt x="0" y="36576"/>
                </a:cubicBezTo>
                <a:cubicBezTo>
                  <a:pt x="-251" y="20887"/>
                  <a:pt x="1716" y="16907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8487178"/>
                      <a:gd name="connsiteY0" fmla="*/ 0 h 36576"/>
                      <a:gd name="connsiteX1" fmla="*/ 737732 w 8487178"/>
                      <a:gd name="connsiteY1" fmla="*/ 0 h 36576"/>
                      <a:gd name="connsiteX2" fmla="*/ 1560335 w 8487178"/>
                      <a:gd name="connsiteY2" fmla="*/ 0 h 36576"/>
                      <a:gd name="connsiteX3" fmla="*/ 1958580 w 8487178"/>
                      <a:gd name="connsiteY3" fmla="*/ 0 h 36576"/>
                      <a:gd name="connsiteX4" fmla="*/ 2526568 w 8487178"/>
                      <a:gd name="connsiteY4" fmla="*/ 0 h 36576"/>
                      <a:gd name="connsiteX5" fmla="*/ 2924812 w 8487178"/>
                      <a:gd name="connsiteY5" fmla="*/ 0 h 36576"/>
                      <a:gd name="connsiteX6" fmla="*/ 3577672 w 8487178"/>
                      <a:gd name="connsiteY6" fmla="*/ 0 h 36576"/>
                      <a:gd name="connsiteX7" fmla="*/ 4145660 w 8487178"/>
                      <a:gd name="connsiteY7" fmla="*/ 0 h 36576"/>
                      <a:gd name="connsiteX8" fmla="*/ 4883392 w 8487178"/>
                      <a:gd name="connsiteY8" fmla="*/ 0 h 36576"/>
                      <a:gd name="connsiteX9" fmla="*/ 5705995 w 8487178"/>
                      <a:gd name="connsiteY9" fmla="*/ 0 h 36576"/>
                      <a:gd name="connsiteX10" fmla="*/ 6358855 w 8487178"/>
                      <a:gd name="connsiteY10" fmla="*/ 0 h 36576"/>
                      <a:gd name="connsiteX11" fmla="*/ 7181458 w 8487178"/>
                      <a:gd name="connsiteY11" fmla="*/ 0 h 36576"/>
                      <a:gd name="connsiteX12" fmla="*/ 7834318 w 8487178"/>
                      <a:gd name="connsiteY12" fmla="*/ 0 h 36576"/>
                      <a:gd name="connsiteX13" fmla="*/ 8487178 w 8487178"/>
                      <a:gd name="connsiteY13" fmla="*/ 0 h 36576"/>
                      <a:gd name="connsiteX14" fmla="*/ 8487178 w 8487178"/>
                      <a:gd name="connsiteY14" fmla="*/ 36576 h 36576"/>
                      <a:gd name="connsiteX15" fmla="*/ 7834318 w 8487178"/>
                      <a:gd name="connsiteY15" fmla="*/ 36576 h 36576"/>
                      <a:gd name="connsiteX16" fmla="*/ 7351202 w 8487178"/>
                      <a:gd name="connsiteY16" fmla="*/ 36576 h 36576"/>
                      <a:gd name="connsiteX17" fmla="*/ 6952957 w 8487178"/>
                      <a:gd name="connsiteY17" fmla="*/ 36576 h 36576"/>
                      <a:gd name="connsiteX18" fmla="*/ 6384969 w 8487178"/>
                      <a:gd name="connsiteY18" fmla="*/ 36576 h 36576"/>
                      <a:gd name="connsiteX19" fmla="*/ 5732109 w 8487178"/>
                      <a:gd name="connsiteY19" fmla="*/ 36576 h 36576"/>
                      <a:gd name="connsiteX20" fmla="*/ 5164121 w 8487178"/>
                      <a:gd name="connsiteY20" fmla="*/ 36576 h 36576"/>
                      <a:gd name="connsiteX21" fmla="*/ 4681005 w 8487178"/>
                      <a:gd name="connsiteY21" fmla="*/ 36576 h 36576"/>
                      <a:gd name="connsiteX22" fmla="*/ 3858402 w 8487178"/>
                      <a:gd name="connsiteY22" fmla="*/ 36576 h 36576"/>
                      <a:gd name="connsiteX23" fmla="*/ 3205542 w 8487178"/>
                      <a:gd name="connsiteY23" fmla="*/ 36576 h 36576"/>
                      <a:gd name="connsiteX24" fmla="*/ 2467810 w 8487178"/>
                      <a:gd name="connsiteY24" fmla="*/ 36576 h 36576"/>
                      <a:gd name="connsiteX25" fmla="*/ 2069566 w 8487178"/>
                      <a:gd name="connsiteY25" fmla="*/ 36576 h 36576"/>
                      <a:gd name="connsiteX26" fmla="*/ 1586449 w 8487178"/>
                      <a:gd name="connsiteY26" fmla="*/ 36576 h 36576"/>
                      <a:gd name="connsiteX27" fmla="*/ 933590 w 8487178"/>
                      <a:gd name="connsiteY27" fmla="*/ 36576 h 36576"/>
                      <a:gd name="connsiteX28" fmla="*/ 0 w 8487178"/>
                      <a:gd name="connsiteY28" fmla="*/ 36576 h 36576"/>
                      <a:gd name="connsiteX29" fmla="*/ 0 w 8487178"/>
                      <a:gd name="connsiteY29" fmla="*/ 0 h 36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8487178" h="36576" fill="none" extrusionOk="0">
                        <a:moveTo>
                          <a:pt x="0" y="0"/>
                        </a:moveTo>
                        <a:cubicBezTo>
                          <a:pt x="158648" y="-23080"/>
                          <a:pt x="414015" y="33691"/>
                          <a:pt x="737732" y="0"/>
                        </a:cubicBezTo>
                        <a:cubicBezTo>
                          <a:pt x="1061449" y="-33691"/>
                          <a:pt x="1348785" y="-6923"/>
                          <a:pt x="1560335" y="0"/>
                        </a:cubicBezTo>
                        <a:cubicBezTo>
                          <a:pt x="1771885" y="6923"/>
                          <a:pt x="1874673" y="6083"/>
                          <a:pt x="1958580" y="0"/>
                        </a:cubicBezTo>
                        <a:cubicBezTo>
                          <a:pt x="2042488" y="-6083"/>
                          <a:pt x="2411773" y="5497"/>
                          <a:pt x="2526568" y="0"/>
                        </a:cubicBezTo>
                        <a:cubicBezTo>
                          <a:pt x="2641363" y="-5497"/>
                          <a:pt x="2769955" y="14545"/>
                          <a:pt x="2924812" y="0"/>
                        </a:cubicBezTo>
                        <a:cubicBezTo>
                          <a:pt x="3079669" y="-14545"/>
                          <a:pt x="3398796" y="-305"/>
                          <a:pt x="3577672" y="0"/>
                        </a:cubicBezTo>
                        <a:cubicBezTo>
                          <a:pt x="3756548" y="305"/>
                          <a:pt x="4010524" y="-19439"/>
                          <a:pt x="4145660" y="0"/>
                        </a:cubicBezTo>
                        <a:cubicBezTo>
                          <a:pt x="4280796" y="19439"/>
                          <a:pt x="4519168" y="18856"/>
                          <a:pt x="4883392" y="0"/>
                        </a:cubicBezTo>
                        <a:cubicBezTo>
                          <a:pt x="5247616" y="-18856"/>
                          <a:pt x="5354959" y="-20344"/>
                          <a:pt x="5705995" y="0"/>
                        </a:cubicBezTo>
                        <a:cubicBezTo>
                          <a:pt x="6057031" y="20344"/>
                          <a:pt x="6165300" y="31467"/>
                          <a:pt x="6358855" y="0"/>
                        </a:cubicBezTo>
                        <a:cubicBezTo>
                          <a:pt x="6552410" y="-31467"/>
                          <a:pt x="6791945" y="-470"/>
                          <a:pt x="7181458" y="0"/>
                        </a:cubicBezTo>
                        <a:cubicBezTo>
                          <a:pt x="7570971" y="470"/>
                          <a:pt x="7589420" y="-27923"/>
                          <a:pt x="7834318" y="0"/>
                        </a:cubicBezTo>
                        <a:cubicBezTo>
                          <a:pt x="8079216" y="27923"/>
                          <a:pt x="8244660" y="-28188"/>
                          <a:pt x="8487178" y="0"/>
                        </a:cubicBezTo>
                        <a:cubicBezTo>
                          <a:pt x="8487756" y="9299"/>
                          <a:pt x="8487778" y="26774"/>
                          <a:pt x="8487178" y="36576"/>
                        </a:cubicBezTo>
                        <a:cubicBezTo>
                          <a:pt x="8193354" y="68129"/>
                          <a:pt x="8121938" y="60994"/>
                          <a:pt x="7834318" y="36576"/>
                        </a:cubicBezTo>
                        <a:cubicBezTo>
                          <a:pt x="7546698" y="12158"/>
                          <a:pt x="7507615" y="29628"/>
                          <a:pt x="7351202" y="36576"/>
                        </a:cubicBezTo>
                        <a:cubicBezTo>
                          <a:pt x="7194789" y="43524"/>
                          <a:pt x="7096566" y="31598"/>
                          <a:pt x="6952957" y="36576"/>
                        </a:cubicBezTo>
                        <a:cubicBezTo>
                          <a:pt x="6809349" y="41554"/>
                          <a:pt x="6510534" y="54733"/>
                          <a:pt x="6384969" y="36576"/>
                        </a:cubicBezTo>
                        <a:cubicBezTo>
                          <a:pt x="6259404" y="18419"/>
                          <a:pt x="5956387" y="64521"/>
                          <a:pt x="5732109" y="36576"/>
                        </a:cubicBezTo>
                        <a:cubicBezTo>
                          <a:pt x="5507831" y="8631"/>
                          <a:pt x="5425540" y="32239"/>
                          <a:pt x="5164121" y="36576"/>
                        </a:cubicBezTo>
                        <a:cubicBezTo>
                          <a:pt x="4902702" y="40913"/>
                          <a:pt x="4815733" y="45661"/>
                          <a:pt x="4681005" y="36576"/>
                        </a:cubicBezTo>
                        <a:cubicBezTo>
                          <a:pt x="4546277" y="27491"/>
                          <a:pt x="4111650" y="24454"/>
                          <a:pt x="3858402" y="36576"/>
                        </a:cubicBezTo>
                        <a:cubicBezTo>
                          <a:pt x="3605154" y="48698"/>
                          <a:pt x="3355682" y="45487"/>
                          <a:pt x="3205542" y="36576"/>
                        </a:cubicBezTo>
                        <a:cubicBezTo>
                          <a:pt x="3055402" y="27665"/>
                          <a:pt x="2716580" y="64954"/>
                          <a:pt x="2467810" y="36576"/>
                        </a:cubicBezTo>
                        <a:cubicBezTo>
                          <a:pt x="2219040" y="8198"/>
                          <a:pt x="2149690" y="30867"/>
                          <a:pt x="2069566" y="36576"/>
                        </a:cubicBezTo>
                        <a:cubicBezTo>
                          <a:pt x="1989442" y="42285"/>
                          <a:pt x="1703335" y="42806"/>
                          <a:pt x="1586449" y="36576"/>
                        </a:cubicBezTo>
                        <a:cubicBezTo>
                          <a:pt x="1469563" y="30346"/>
                          <a:pt x="1212036" y="34821"/>
                          <a:pt x="933590" y="36576"/>
                        </a:cubicBezTo>
                        <a:cubicBezTo>
                          <a:pt x="655144" y="38331"/>
                          <a:pt x="215255" y="74183"/>
                          <a:pt x="0" y="36576"/>
                        </a:cubicBezTo>
                        <a:cubicBezTo>
                          <a:pt x="-516" y="20544"/>
                          <a:pt x="1802" y="17140"/>
                          <a:pt x="0" y="0"/>
                        </a:cubicBezTo>
                        <a:close/>
                      </a:path>
                      <a:path w="8487178" h="36576" stroke="0" extrusionOk="0">
                        <a:moveTo>
                          <a:pt x="0" y="0"/>
                        </a:moveTo>
                        <a:cubicBezTo>
                          <a:pt x="141875" y="16416"/>
                          <a:pt x="317987" y="-14018"/>
                          <a:pt x="483116" y="0"/>
                        </a:cubicBezTo>
                        <a:cubicBezTo>
                          <a:pt x="648245" y="14018"/>
                          <a:pt x="704570" y="5647"/>
                          <a:pt x="881361" y="0"/>
                        </a:cubicBezTo>
                        <a:cubicBezTo>
                          <a:pt x="1058153" y="-5647"/>
                          <a:pt x="1211393" y="2543"/>
                          <a:pt x="1364477" y="0"/>
                        </a:cubicBezTo>
                        <a:cubicBezTo>
                          <a:pt x="1517561" y="-2543"/>
                          <a:pt x="1713772" y="-6752"/>
                          <a:pt x="2017337" y="0"/>
                        </a:cubicBezTo>
                        <a:cubicBezTo>
                          <a:pt x="2320902" y="6752"/>
                          <a:pt x="2535852" y="27273"/>
                          <a:pt x="2755069" y="0"/>
                        </a:cubicBezTo>
                        <a:cubicBezTo>
                          <a:pt x="2974286" y="-27273"/>
                          <a:pt x="3322220" y="-6972"/>
                          <a:pt x="3577672" y="0"/>
                        </a:cubicBezTo>
                        <a:cubicBezTo>
                          <a:pt x="3833124" y="6972"/>
                          <a:pt x="4082700" y="-30587"/>
                          <a:pt x="4400275" y="0"/>
                        </a:cubicBezTo>
                        <a:cubicBezTo>
                          <a:pt x="4717850" y="30587"/>
                          <a:pt x="4848568" y="-17249"/>
                          <a:pt x="4968263" y="0"/>
                        </a:cubicBezTo>
                        <a:cubicBezTo>
                          <a:pt x="5087958" y="17249"/>
                          <a:pt x="5447087" y="18553"/>
                          <a:pt x="5705995" y="0"/>
                        </a:cubicBezTo>
                        <a:cubicBezTo>
                          <a:pt x="5964903" y="-18553"/>
                          <a:pt x="6211105" y="-17498"/>
                          <a:pt x="6358855" y="0"/>
                        </a:cubicBezTo>
                        <a:cubicBezTo>
                          <a:pt x="6506605" y="17498"/>
                          <a:pt x="6655586" y="-15953"/>
                          <a:pt x="6926843" y="0"/>
                        </a:cubicBezTo>
                        <a:cubicBezTo>
                          <a:pt x="7198100" y="15953"/>
                          <a:pt x="7439942" y="-28058"/>
                          <a:pt x="7664575" y="0"/>
                        </a:cubicBezTo>
                        <a:cubicBezTo>
                          <a:pt x="7889208" y="28058"/>
                          <a:pt x="8244819" y="-11603"/>
                          <a:pt x="8487178" y="0"/>
                        </a:cubicBezTo>
                        <a:cubicBezTo>
                          <a:pt x="8486954" y="11559"/>
                          <a:pt x="8486570" y="21146"/>
                          <a:pt x="8487178" y="36576"/>
                        </a:cubicBezTo>
                        <a:cubicBezTo>
                          <a:pt x="8363638" y="18444"/>
                          <a:pt x="8225194" y="49967"/>
                          <a:pt x="8004062" y="36576"/>
                        </a:cubicBezTo>
                        <a:cubicBezTo>
                          <a:pt x="7782930" y="23185"/>
                          <a:pt x="7442338" y="64256"/>
                          <a:pt x="7181458" y="36576"/>
                        </a:cubicBezTo>
                        <a:cubicBezTo>
                          <a:pt x="6920578" y="8896"/>
                          <a:pt x="6812793" y="31551"/>
                          <a:pt x="6698342" y="36576"/>
                        </a:cubicBezTo>
                        <a:cubicBezTo>
                          <a:pt x="6583891" y="41601"/>
                          <a:pt x="6260356" y="9334"/>
                          <a:pt x="5960610" y="36576"/>
                        </a:cubicBezTo>
                        <a:cubicBezTo>
                          <a:pt x="5660864" y="63818"/>
                          <a:pt x="5663756" y="35872"/>
                          <a:pt x="5562366" y="36576"/>
                        </a:cubicBezTo>
                        <a:cubicBezTo>
                          <a:pt x="5460976" y="37280"/>
                          <a:pt x="5069820" y="22312"/>
                          <a:pt x="4909506" y="36576"/>
                        </a:cubicBezTo>
                        <a:cubicBezTo>
                          <a:pt x="4749192" y="50840"/>
                          <a:pt x="4551078" y="46187"/>
                          <a:pt x="4426390" y="36576"/>
                        </a:cubicBezTo>
                        <a:cubicBezTo>
                          <a:pt x="4301702" y="26965"/>
                          <a:pt x="3916782" y="59932"/>
                          <a:pt x="3603786" y="36576"/>
                        </a:cubicBezTo>
                        <a:cubicBezTo>
                          <a:pt x="3290790" y="13220"/>
                          <a:pt x="3382822" y="52886"/>
                          <a:pt x="3205542" y="36576"/>
                        </a:cubicBezTo>
                        <a:cubicBezTo>
                          <a:pt x="3028262" y="20266"/>
                          <a:pt x="2723637" y="9596"/>
                          <a:pt x="2552682" y="36576"/>
                        </a:cubicBezTo>
                        <a:cubicBezTo>
                          <a:pt x="2381727" y="63556"/>
                          <a:pt x="2306903" y="19145"/>
                          <a:pt x="2154437" y="36576"/>
                        </a:cubicBezTo>
                        <a:cubicBezTo>
                          <a:pt x="2001972" y="54007"/>
                          <a:pt x="1880716" y="55934"/>
                          <a:pt x="1671321" y="36576"/>
                        </a:cubicBezTo>
                        <a:cubicBezTo>
                          <a:pt x="1461926" y="17218"/>
                          <a:pt x="1116754" y="69031"/>
                          <a:pt x="933590" y="36576"/>
                        </a:cubicBezTo>
                        <a:cubicBezTo>
                          <a:pt x="750426" y="4121"/>
                          <a:pt x="234904" y="7568"/>
                          <a:pt x="0" y="36576"/>
                        </a:cubicBezTo>
                        <a:cubicBezTo>
                          <a:pt x="-299" y="20797"/>
                          <a:pt x="-1602" y="100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84DCC-EEDE-E540-4BAD-9A55B93C31A5}"/>
              </a:ext>
            </a:extLst>
          </p:cNvPr>
          <p:cNvSpPr txBox="1"/>
          <p:nvPr/>
        </p:nvSpPr>
        <p:spPr>
          <a:xfrm>
            <a:off x="9437116" y="1113416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400" dirty="0">
              <a:solidFill>
                <a:srgbClr val="41414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85B45-08F6-F71F-3608-2DDCE3C1543A}"/>
              </a:ext>
            </a:extLst>
          </p:cNvPr>
          <p:cNvSpPr txBox="1"/>
          <p:nvPr/>
        </p:nvSpPr>
        <p:spPr>
          <a:xfrm>
            <a:off x="8119877" y="9466729"/>
            <a:ext cx="55064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Kanna</a:t>
            </a:r>
            <a:endParaRPr lang="en-US" sz="4400" dirty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ctr"/>
            <a:r>
              <a:rPr lang="en-US" sz="4400" dirty="0" err="1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Hafila</a:t>
            </a:r>
            <a:endParaRPr lang="en-US" sz="4400" dirty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Jainam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Vaishali</a:t>
            </a:r>
          </a:p>
        </p:txBody>
      </p:sp>
    </p:spTree>
    <p:extLst>
      <p:ext uri="{BB962C8B-B14F-4D97-AF65-F5344CB8AC3E}">
        <p14:creationId xmlns:p14="http://schemas.microsoft.com/office/powerpoint/2010/main" val="367872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CE4E4-798C-6309-0DD0-0F854FABE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37" y="617170"/>
            <a:ext cx="21279295" cy="11435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Predictive</a:t>
            </a:r>
            <a:r>
              <a:rPr lang="en-US" dirty="0"/>
              <a:t> </a:t>
            </a:r>
            <a:r>
              <a:rPr lang="en-US" b="1" dirty="0"/>
              <a:t>Analytics</a:t>
            </a:r>
            <a:r>
              <a:rPr lang="en-US" sz="5300" dirty="0"/>
              <a:t>-Forecast prices of 5 stocks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085EB-53A1-05A6-B70B-7FEE2257B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8187" y="2170773"/>
            <a:ext cx="21842194" cy="7772400"/>
          </a:xfrm>
        </p:spPr>
        <p:txBody>
          <a:bodyPr/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+mn-lt"/>
              </a:rPr>
              <a:t>To forecast the prices of 5 stocks we use time series analysis.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+mn-lt"/>
              </a:rPr>
              <a:t>Objective of time series analysis - uncover a pattern and then extrapolate the pattern into the future.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+mn-lt"/>
              </a:rPr>
              <a:t>Assumption : the past and this behavior is expected to continue in the future as well.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+mn-lt"/>
              </a:rPr>
              <a:t>Time series doesn’t account for sudden changes that may affect the normal behavior of the stock prices.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960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43AB749-0083-A455-C440-15B70831D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976842"/>
            <a:ext cx="8686800" cy="482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80C7C75C-B12F-2B66-8DFE-F3C95CB9E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594" y="5465844"/>
            <a:ext cx="7919047" cy="59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C44A9521-7B9B-C9FA-78A6-BBAA87A3A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040" y="5325035"/>
            <a:ext cx="768096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F6621A-FA54-18CC-F410-C0D104A971B2}"/>
              </a:ext>
            </a:extLst>
          </p:cNvPr>
          <p:cNvSpPr txBox="1"/>
          <p:nvPr/>
        </p:nvSpPr>
        <p:spPr>
          <a:xfrm>
            <a:off x="734564" y="5791200"/>
            <a:ext cx="8135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n-lt"/>
              </a:rPr>
              <a:t>Set Date as the index and we choose the closing price values to make the future predictions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DD3D6F-75BB-E4A0-17B7-26B0AE907487}"/>
              </a:ext>
            </a:extLst>
          </p:cNvPr>
          <p:cNvSpPr txBox="1"/>
          <p:nvPr/>
        </p:nvSpPr>
        <p:spPr>
          <a:xfrm>
            <a:off x="14124790" y="1942330"/>
            <a:ext cx="64187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Seasonality </a:t>
            </a:r>
          </a:p>
          <a:p>
            <a:pPr algn="ctr"/>
            <a:r>
              <a:rPr lang="en-US" sz="6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Decomposition</a:t>
            </a:r>
          </a:p>
        </p:txBody>
      </p:sp>
    </p:spTree>
    <p:extLst>
      <p:ext uri="{BB962C8B-B14F-4D97-AF65-F5344CB8AC3E}">
        <p14:creationId xmlns:p14="http://schemas.microsoft.com/office/powerpoint/2010/main" val="125468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1F1B20A-8917-6EDC-48F2-439C6319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44401" y="0"/>
            <a:ext cx="9485986" cy="505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16" name="Straight Connector 8215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92000" y="3147774"/>
            <a:ext cx="0" cy="7420454"/>
          </a:xfrm>
          <a:prstGeom prst="line">
            <a:avLst/>
          </a:prstGeom>
          <a:ln w="19050">
            <a:solidFill>
              <a:srgbClr val="FF4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>
            <a:extLst>
              <a:ext uri="{FF2B5EF4-FFF2-40B4-BE49-F238E27FC236}">
                <a16:creationId xmlns:a16="http://schemas.microsoft.com/office/drawing/2014/main" id="{76EAB0C2-FD9B-250D-A90C-20DC8B2C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05985" y="5132819"/>
            <a:ext cx="9224402" cy="656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39552-5AA1-47E8-8B7C-E8DC068B23CC}"/>
              </a:ext>
            </a:extLst>
          </p:cNvPr>
          <p:cNvSpPr txBox="1"/>
          <p:nvPr/>
        </p:nvSpPr>
        <p:spPr>
          <a:xfrm>
            <a:off x="880229" y="12406245"/>
            <a:ext cx="12187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sz="3600" b="1" dirty="0">
                <a:solidFill>
                  <a:schemeClr val="bg1"/>
                </a:solidFill>
                <a:latin typeface="+mj-lt"/>
              </a:rPr>
              <a:t>RMSE:4.69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D23E37-02C0-8EE8-D6B6-D3285192448C}"/>
              </a:ext>
            </a:extLst>
          </p:cNvPr>
          <p:cNvSpPr txBox="1"/>
          <p:nvPr/>
        </p:nvSpPr>
        <p:spPr>
          <a:xfrm>
            <a:off x="16496800" y="3813049"/>
            <a:ext cx="9485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+mn-lt"/>
              </a:rPr>
              <a:t>Cross 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1C6FF-6861-C301-C887-00FF7E9BC948}"/>
              </a:ext>
            </a:extLst>
          </p:cNvPr>
          <p:cNvSpPr txBox="1"/>
          <p:nvPr/>
        </p:nvSpPr>
        <p:spPr>
          <a:xfrm>
            <a:off x="15376955" y="10152729"/>
            <a:ext cx="9485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+mn-lt"/>
              </a:rPr>
              <a:t>Prediction for the future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048F4-34C6-B1C3-9B5D-683AF4CA8C6F}"/>
              </a:ext>
            </a:extLst>
          </p:cNvPr>
          <p:cNvSpPr txBox="1"/>
          <p:nvPr/>
        </p:nvSpPr>
        <p:spPr>
          <a:xfrm>
            <a:off x="1380571" y="2438400"/>
            <a:ext cx="10040460" cy="7692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 is split into training and test sets.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Autoregressive models are trained on the training set.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models are then used to predict future values on the test set.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predictions are compared to the actual observations in the test set.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Root Mean Squared Error (RMSE) is calculated as a measure of prediction accuracy.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results, including observed values, cross-validation predictions, and future predictions, are visualized using plots.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DBDBE3-573D-46D2-AF8D-147CC4C83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29" y="742930"/>
            <a:ext cx="21279295" cy="1143562"/>
          </a:xfrm>
        </p:spPr>
        <p:txBody>
          <a:bodyPr>
            <a:normAutofit/>
          </a:bodyPr>
          <a:lstStyle/>
          <a:p>
            <a:r>
              <a:rPr lang="en-US" b="1" dirty="0"/>
              <a:t>Predictive Analytics</a:t>
            </a:r>
            <a:endParaRPr lang="en-US" sz="5300" dirty="0"/>
          </a:p>
        </p:txBody>
      </p:sp>
    </p:spTree>
    <p:extLst>
      <p:ext uri="{BB962C8B-B14F-4D97-AF65-F5344CB8AC3E}">
        <p14:creationId xmlns:p14="http://schemas.microsoft.com/office/powerpoint/2010/main" val="431922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Rectangle 105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03504"/>
            <a:ext cx="24384000" cy="1473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14765CC-3634-59D8-6627-4C81670AA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7" r="1" b="6204"/>
          <a:stretch/>
        </p:blipFill>
        <p:spPr bwMode="auto">
          <a:xfrm>
            <a:off x="1752600" y="2999734"/>
            <a:ext cx="4598988" cy="50936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076BEC-3087-0D92-2DAD-056B9C057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8" r="9633" b="1"/>
          <a:stretch/>
        </p:blipFill>
        <p:spPr bwMode="auto">
          <a:xfrm>
            <a:off x="1439862" y="8316509"/>
            <a:ext cx="4914900" cy="3271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A84ED4B-07CC-2ADA-9DDB-A7345E611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9271" y="2999734"/>
            <a:ext cx="4193530" cy="54435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E9A678F2-46F1-C1D0-5CD5-B84FA7BEC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1942" y="8666400"/>
            <a:ext cx="4548188" cy="28098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3044B12-1822-5609-8DB5-94597E3D1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0" y="3349626"/>
            <a:ext cx="10752138" cy="79403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7">
            <a:extLst>
              <a:ext uri="{FF2B5EF4-FFF2-40B4-BE49-F238E27FC236}">
                <a16:creationId xmlns:a16="http://schemas.microsoft.com/office/drawing/2014/main" id="{A3B48B48-6EE9-FD49-043C-C8E35405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064" y="1286934"/>
            <a:ext cx="22421850" cy="1489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6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APPLE</a:t>
            </a:r>
          </a:p>
        </p:txBody>
      </p:sp>
      <p:sp>
        <p:nvSpPr>
          <p:cNvPr id="14" name="Title 17">
            <a:extLst>
              <a:ext uri="{FF2B5EF4-FFF2-40B4-BE49-F238E27FC236}">
                <a16:creationId xmlns:a16="http://schemas.microsoft.com/office/drawing/2014/main" id="{279E5B11-075E-5272-DC24-769CA791048C}"/>
              </a:ext>
            </a:extLst>
          </p:cNvPr>
          <p:cNvSpPr txBox="1">
            <a:spLocks/>
          </p:cNvSpPr>
          <p:nvPr/>
        </p:nvSpPr>
        <p:spPr>
          <a:xfrm>
            <a:off x="305274" y="12429066"/>
            <a:ext cx="5493948" cy="9259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1200" baseline="0">
                <a:solidFill>
                  <a:schemeClr val="tx1"/>
                </a:solidFill>
                <a:latin typeface="Nunito Sans" pitchFamily="2" charset="77"/>
                <a:ea typeface="+mj-ea"/>
                <a:cs typeface="+mj-cs"/>
              </a:defRPr>
            </a:lvl1pPr>
          </a:lstStyle>
          <a:p>
            <a:pPr defTabSz="914400"/>
            <a:r>
              <a:rPr lang="en-US" sz="6400" b="1" dirty="0">
                <a:solidFill>
                  <a:schemeClr val="bg1"/>
                </a:solidFill>
                <a:latin typeface="+mj-lt"/>
              </a:rPr>
              <a:t>RMSE:4.69</a:t>
            </a:r>
          </a:p>
        </p:txBody>
      </p:sp>
    </p:spTree>
    <p:extLst>
      <p:ext uri="{BB962C8B-B14F-4D97-AF65-F5344CB8AC3E}">
        <p14:creationId xmlns:p14="http://schemas.microsoft.com/office/powerpoint/2010/main" val="2665731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Rectangle 105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03504"/>
            <a:ext cx="24384000" cy="1473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7">
            <a:extLst>
              <a:ext uri="{FF2B5EF4-FFF2-40B4-BE49-F238E27FC236}">
                <a16:creationId xmlns:a16="http://schemas.microsoft.com/office/drawing/2014/main" id="{A3B48B48-6EE9-FD49-043C-C8E35405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064" y="1286934"/>
            <a:ext cx="22421850" cy="1489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6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</a:t>
            </a:r>
            <a:r>
              <a:rPr lang="en-US" sz="6400" b="1" dirty="0">
                <a:solidFill>
                  <a:schemeClr val="bg1"/>
                </a:solidFill>
                <a:latin typeface="+mj-lt"/>
              </a:rPr>
              <a:t>A</a:t>
            </a:r>
            <a:endParaRPr lang="en-US" sz="64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F472E45-1615-7091-6949-E1AB166E4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62" y="8666400"/>
            <a:ext cx="5672226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47506EE-8866-0090-AB65-66392D92B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2" y="3459315"/>
            <a:ext cx="60007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8E8206-26E6-1B61-FE0A-117913711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942" y="3459314"/>
            <a:ext cx="5669903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6B6AE94-96DE-C954-B00A-C45DDE3C2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097" y="8434734"/>
            <a:ext cx="5669903" cy="304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FA83580-0FD4-9EAD-6E3E-EBC15B39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2692" y="3489337"/>
            <a:ext cx="10714037" cy="79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7">
            <a:extLst>
              <a:ext uri="{FF2B5EF4-FFF2-40B4-BE49-F238E27FC236}">
                <a16:creationId xmlns:a16="http://schemas.microsoft.com/office/drawing/2014/main" id="{4C2034B0-3F90-6E24-EBBA-E397B80E10EB}"/>
              </a:ext>
            </a:extLst>
          </p:cNvPr>
          <p:cNvSpPr txBox="1">
            <a:spLocks/>
          </p:cNvSpPr>
          <p:nvPr/>
        </p:nvSpPr>
        <p:spPr>
          <a:xfrm>
            <a:off x="305274" y="12429066"/>
            <a:ext cx="5493948" cy="9259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1200" baseline="0">
                <a:solidFill>
                  <a:schemeClr val="tx1"/>
                </a:solidFill>
                <a:latin typeface="Nunito Sans" pitchFamily="2" charset="77"/>
                <a:ea typeface="+mj-ea"/>
                <a:cs typeface="+mj-cs"/>
              </a:defRPr>
            </a:lvl1pPr>
          </a:lstStyle>
          <a:p>
            <a:pPr defTabSz="914400"/>
            <a:r>
              <a:rPr lang="en-US" sz="6400" b="1" dirty="0">
                <a:solidFill>
                  <a:schemeClr val="bg1"/>
                </a:solidFill>
                <a:latin typeface="+mj-lt"/>
              </a:rPr>
              <a:t>RMSE:9.32</a:t>
            </a:r>
          </a:p>
        </p:txBody>
      </p:sp>
    </p:spTree>
    <p:extLst>
      <p:ext uri="{BB962C8B-B14F-4D97-AF65-F5344CB8AC3E}">
        <p14:creationId xmlns:p14="http://schemas.microsoft.com/office/powerpoint/2010/main" val="25300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Rectangle 105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03504"/>
            <a:ext cx="24384000" cy="1473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7">
            <a:extLst>
              <a:ext uri="{FF2B5EF4-FFF2-40B4-BE49-F238E27FC236}">
                <a16:creationId xmlns:a16="http://schemas.microsoft.com/office/drawing/2014/main" id="{A3B48B48-6EE9-FD49-043C-C8E35405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064" y="1286934"/>
            <a:ext cx="22421850" cy="1489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6400" b="1" dirty="0">
                <a:solidFill>
                  <a:schemeClr val="bg1"/>
                </a:solidFill>
                <a:latin typeface="+mj-lt"/>
              </a:rPr>
              <a:t>TESLA</a:t>
            </a:r>
            <a:endParaRPr lang="en-US" sz="64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90DE516-7058-CD2F-7FF5-ECA1513B9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2" y="8666399"/>
            <a:ext cx="5700049" cy="28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23222D2-BA32-B096-8CF5-DE77F533A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5" y="3910359"/>
            <a:ext cx="60007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39A94C2-04FD-698C-BE59-D18E602AC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41" y="3910359"/>
            <a:ext cx="60007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4CBEEE4-1B88-D8F8-F1F6-586FCDDC1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942" y="8507937"/>
            <a:ext cx="5590058" cy="298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49D5930F-089C-7A16-6B51-A6134A199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2692" y="3595688"/>
            <a:ext cx="10333037" cy="763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7">
            <a:extLst>
              <a:ext uri="{FF2B5EF4-FFF2-40B4-BE49-F238E27FC236}">
                <a16:creationId xmlns:a16="http://schemas.microsoft.com/office/drawing/2014/main" id="{1770B154-47F0-76B2-C77D-1252C4FF1325}"/>
              </a:ext>
            </a:extLst>
          </p:cNvPr>
          <p:cNvSpPr txBox="1">
            <a:spLocks/>
          </p:cNvSpPr>
          <p:nvPr/>
        </p:nvSpPr>
        <p:spPr>
          <a:xfrm>
            <a:off x="305274" y="12429066"/>
            <a:ext cx="5493948" cy="9259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1200" baseline="0">
                <a:solidFill>
                  <a:schemeClr val="tx1"/>
                </a:solidFill>
                <a:latin typeface="Nunito Sans" pitchFamily="2" charset="77"/>
                <a:ea typeface="+mj-ea"/>
                <a:cs typeface="+mj-cs"/>
              </a:defRPr>
            </a:lvl1pPr>
          </a:lstStyle>
          <a:p>
            <a:pPr defTabSz="914400"/>
            <a:r>
              <a:rPr lang="en-US" sz="6400" b="1" dirty="0">
                <a:solidFill>
                  <a:schemeClr val="bg1"/>
                </a:solidFill>
                <a:latin typeface="+mj-lt"/>
              </a:rPr>
              <a:t>RMSE:14.94</a:t>
            </a:r>
          </a:p>
        </p:txBody>
      </p:sp>
    </p:spTree>
    <p:extLst>
      <p:ext uri="{BB962C8B-B14F-4D97-AF65-F5344CB8AC3E}">
        <p14:creationId xmlns:p14="http://schemas.microsoft.com/office/powerpoint/2010/main" val="306022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Rectangle 105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03504"/>
            <a:ext cx="24384000" cy="1473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7">
            <a:extLst>
              <a:ext uri="{FF2B5EF4-FFF2-40B4-BE49-F238E27FC236}">
                <a16:creationId xmlns:a16="http://schemas.microsoft.com/office/drawing/2014/main" id="{A3B48B48-6EE9-FD49-043C-C8E35405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064" y="1286934"/>
            <a:ext cx="22421850" cy="1489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6400" b="1" dirty="0">
                <a:solidFill>
                  <a:schemeClr val="bg1"/>
                </a:solidFill>
                <a:latin typeface="+mj-lt"/>
              </a:rPr>
              <a:t>AMAZON</a:t>
            </a:r>
            <a:endParaRPr lang="en-US" sz="64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B85599E-11F5-683C-0586-CAF2B4A11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6" y="8507937"/>
            <a:ext cx="6030896" cy="298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4EF9258-5DE4-0B4B-153F-B60D458E5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46" y="3910358"/>
            <a:ext cx="60007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7C4F949-777B-7D15-F844-F975099B6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239" y="3910357"/>
            <a:ext cx="60007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A20C3244-5047-70E3-BE4A-037CB71CD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346" y="8434732"/>
            <a:ext cx="583853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094D8E2B-483D-0332-B0F2-FA0E8A5C3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7163" y="3910357"/>
            <a:ext cx="9902886" cy="731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7">
            <a:extLst>
              <a:ext uri="{FF2B5EF4-FFF2-40B4-BE49-F238E27FC236}">
                <a16:creationId xmlns:a16="http://schemas.microsoft.com/office/drawing/2014/main" id="{6E71A1C4-DF0D-4CDE-EB32-4240ACE2C8CC}"/>
              </a:ext>
            </a:extLst>
          </p:cNvPr>
          <p:cNvSpPr txBox="1">
            <a:spLocks/>
          </p:cNvSpPr>
          <p:nvPr/>
        </p:nvSpPr>
        <p:spPr>
          <a:xfrm>
            <a:off x="305274" y="12429066"/>
            <a:ext cx="5493948" cy="9259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1200" baseline="0">
                <a:solidFill>
                  <a:schemeClr val="tx1"/>
                </a:solidFill>
                <a:latin typeface="Nunito Sans" pitchFamily="2" charset="77"/>
                <a:ea typeface="+mj-ea"/>
                <a:cs typeface="+mj-cs"/>
              </a:defRPr>
            </a:lvl1pPr>
          </a:lstStyle>
          <a:p>
            <a:pPr defTabSz="914400"/>
            <a:r>
              <a:rPr lang="en-US" sz="6400" b="1" dirty="0">
                <a:solidFill>
                  <a:schemeClr val="bg1"/>
                </a:solidFill>
                <a:latin typeface="+mj-lt"/>
              </a:rPr>
              <a:t>RMSE:5.56</a:t>
            </a:r>
          </a:p>
        </p:txBody>
      </p:sp>
    </p:spTree>
    <p:extLst>
      <p:ext uri="{BB962C8B-B14F-4D97-AF65-F5344CB8AC3E}">
        <p14:creationId xmlns:p14="http://schemas.microsoft.com/office/powerpoint/2010/main" val="1465648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Rectangle 105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03504"/>
            <a:ext cx="24384000" cy="1473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7">
            <a:extLst>
              <a:ext uri="{FF2B5EF4-FFF2-40B4-BE49-F238E27FC236}">
                <a16:creationId xmlns:a16="http://schemas.microsoft.com/office/drawing/2014/main" id="{A3B48B48-6EE9-FD49-043C-C8E35405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064" y="1286934"/>
            <a:ext cx="22421850" cy="1489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6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NETFLIX</a:t>
            </a:r>
          </a:p>
        </p:txBody>
      </p:sp>
      <p:sp>
        <p:nvSpPr>
          <p:cNvPr id="2" name="Title 17">
            <a:extLst>
              <a:ext uri="{FF2B5EF4-FFF2-40B4-BE49-F238E27FC236}">
                <a16:creationId xmlns:a16="http://schemas.microsoft.com/office/drawing/2014/main" id="{6E71A1C4-DF0D-4CDE-EB32-4240ACE2C8CC}"/>
              </a:ext>
            </a:extLst>
          </p:cNvPr>
          <p:cNvSpPr txBox="1">
            <a:spLocks/>
          </p:cNvSpPr>
          <p:nvPr/>
        </p:nvSpPr>
        <p:spPr>
          <a:xfrm>
            <a:off x="305274" y="12429066"/>
            <a:ext cx="5493948" cy="9259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spc="1200" baseline="0">
                <a:solidFill>
                  <a:schemeClr val="tx1"/>
                </a:solidFill>
                <a:latin typeface="Nunito Sans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1" i="0" u="none" strike="noStrike" kern="1200" cap="none" spc="1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RMSE:15.35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A79E821-A4AA-2509-D728-DBFAE4E8C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04" y="8626842"/>
            <a:ext cx="5493949" cy="292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2C1D634-2B60-FD31-FBFB-C447F156E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43" y="3910357"/>
            <a:ext cx="60007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18DF61A-B7D4-1D5B-F413-D8284717F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4102467"/>
            <a:ext cx="60007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8E64A9F9-5C18-622E-3648-62D2F8689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147" y="8626842"/>
            <a:ext cx="5744956" cy="292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C04FF949-1BBD-0241-A8CC-76DA7FB34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100" y="3910357"/>
            <a:ext cx="10129837" cy="74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3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7D2D9488-4C6B-324B-B294-861A2922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72893"/>
            <a:ext cx="11727544" cy="28049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6400" b="1" dirty="0">
                <a:latin typeface="+mj-lt"/>
              </a:rPr>
              <a:t>Prescriptive Analytics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0A04B-CADC-39D1-FC8A-6E885B527110}"/>
              </a:ext>
            </a:extLst>
          </p:cNvPr>
          <p:cNvSpPr txBox="1"/>
          <p:nvPr/>
        </p:nvSpPr>
        <p:spPr>
          <a:xfrm>
            <a:off x="1524000" y="2011680"/>
            <a:ext cx="21336000" cy="777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ea typeface="Arial" panose="020B0604020202020204" pitchFamily="34" charset="0"/>
              </a:rPr>
              <a:t>Prescriptive analytics involves suggesting actions based on the insights derived from descriptive and predictive analysis. 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ea typeface="Arial" panose="020B0604020202020204" pitchFamily="34" charset="0"/>
              </a:rPr>
              <a:t>This facet aims to guide stakeholders on strategic actions to optimize their investment portfolios.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4000" dirty="0">
              <a:effectLst/>
              <a:ea typeface="Arial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4000" dirty="0">
              <a:ea typeface="Arial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4000" dirty="0">
              <a:effectLst/>
              <a:ea typeface="Arial" panose="020B0604020202020204" pitchFamily="34" charset="0"/>
            </a:endParaRPr>
          </a:p>
          <a:p>
            <a:r>
              <a:rPr lang="en-US" sz="4000" b="1" u="sng" dirty="0"/>
              <a:t>Problem Statement</a:t>
            </a:r>
          </a:p>
          <a:p>
            <a:pPr marL="571500" marR="0" indent="-5715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4000" dirty="0">
              <a:effectLst/>
              <a:ea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CA1C71-22D7-5260-83BF-36B2B15A1EAA}"/>
              </a:ext>
            </a:extLst>
          </p:cNvPr>
          <p:cNvSpPr txBox="1"/>
          <p:nvPr/>
        </p:nvSpPr>
        <p:spPr>
          <a:xfrm>
            <a:off x="1524000" y="7585564"/>
            <a:ext cx="20688832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dirty="0"/>
              <a:t>What are the optimal weights of the five stocks in your portfolio given a specific return? You</a:t>
            </a:r>
            <a:br>
              <a:rPr lang="en-US" sz="4000" dirty="0"/>
            </a:br>
            <a:r>
              <a:rPr lang="en-US" sz="4000" dirty="0"/>
              <a:t>need to minimize the risk here. [Optimization]</a:t>
            </a:r>
          </a:p>
          <a:p>
            <a:pPr algn="l"/>
            <a:endParaRPr lang="en-US" sz="4000" dirty="0"/>
          </a:p>
          <a:p>
            <a:pPr algn="l"/>
            <a:br>
              <a:rPr lang="en-US" sz="3600" dirty="0"/>
            </a:br>
            <a:br>
              <a:rPr lang="en-US" sz="3600" dirty="0"/>
            </a:br>
            <a:r>
              <a:rPr lang="en-US" sz="3600" dirty="0">
                <a:ea typeface="Arial" panose="020B0604020202020204" pitchFamily="34" charset="0"/>
              </a:rPr>
              <a:t> </a:t>
            </a:r>
            <a:endParaRPr lang="en-US" sz="3600" dirty="0">
              <a:effectLst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0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C0A04B-CADC-39D1-FC8A-6E885B527110}"/>
              </a:ext>
            </a:extLst>
          </p:cNvPr>
          <p:cNvSpPr txBox="1"/>
          <p:nvPr/>
        </p:nvSpPr>
        <p:spPr>
          <a:xfrm>
            <a:off x="1147483" y="860611"/>
            <a:ext cx="21336000" cy="9879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300" kern="100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The expected returns and standard deviation of each stock </a:t>
            </a:r>
            <a:r>
              <a:rPr lang="en-US" sz="3200" kern="100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were</a:t>
            </a:r>
            <a:r>
              <a:rPr lang="en-US" sz="3300" kern="100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 calculated. The expected returns represent the average daily returns over the historical period, while standard deviation quantifies the level of risk or volatility associated with each stock.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300" b="1" u="sng" kern="100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Expected Returns        </a:t>
            </a:r>
          </a:p>
          <a:p>
            <a:pPr marL="1371600" lvl="1" indent="-4572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300" kern="100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AAPL: 0.001141</a:t>
            </a:r>
          </a:p>
          <a:p>
            <a:pPr marL="1371600" lvl="1" indent="-4572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300" kern="100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AMZ: -0.000711</a:t>
            </a:r>
          </a:p>
          <a:p>
            <a:pPr marL="1371600" lvl="1" indent="-4572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300" kern="100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META: 0.000056</a:t>
            </a:r>
          </a:p>
          <a:p>
            <a:pPr marL="1371600" lvl="1" indent="-4572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300" kern="100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NFLX: 0.000773</a:t>
            </a:r>
          </a:p>
          <a:p>
            <a:pPr marL="1371600" lvl="1" indent="-4572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300" kern="100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TSLA: 0.002243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300" b="1" u="sng" kern="100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Standard Deviation:</a:t>
            </a:r>
          </a:p>
          <a:p>
            <a:pPr marL="1371600" lvl="1" indent="-4572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300" kern="100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AAPL: 0.021094</a:t>
            </a:r>
          </a:p>
          <a:p>
            <a:pPr marL="1371600" lvl="1" indent="-4572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300" kern="100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AMZ: 0.028310</a:t>
            </a:r>
          </a:p>
          <a:p>
            <a:pPr marL="1371600" lvl="1" indent="-4572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300" kern="100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META: 0.027233</a:t>
            </a:r>
          </a:p>
          <a:p>
            <a:pPr marL="1371600" lvl="1" indent="-4572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300" kern="100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NFLX: 0.030067</a:t>
            </a:r>
          </a:p>
          <a:p>
            <a:pPr marL="1371600" lvl="1" indent="-4572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300" kern="100" dirty="0">
                <a:effectLst/>
                <a:ea typeface="Calibri" panose="020F0502020204030204" pitchFamily="34" charset="0"/>
                <a:cs typeface="Latha" panose="020B0604020202020204" pitchFamily="34" charset="0"/>
              </a:rPr>
              <a:t>TSLA: 0.041287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en-US" sz="3300" kern="100" dirty="0">
              <a:effectLst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136CFB-53B3-BE6F-CFF4-DFEDA2926BF9}"/>
                  </a:ext>
                </a:extLst>
              </p:cNvPr>
              <p:cNvSpPr txBox="1"/>
              <p:nvPr/>
            </p:nvSpPr>
            <p:spPr>
              <a:xfrm>
                <a:off x="5791201" y="2976284"/>
                <a:ext cx="17224786" cy="74944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3200" b="1" u="sng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3200" b="1" u="sng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Correlation Matrix:</a:t>
                </a:r>
                <a:endParaRPr lang="en-US" sz="3200" b="1" u="sng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32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The correlation matrix indicates the degree of correlation between each pair of stocks.</a:t>
                </a:r>
                <a:endParaRPr lang="en-US" sz="32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32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Correlation Matrix: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0.003623</m:t>
                              </m:r>
                            </m:e>
                            <m:e>
                              <m:r>
                                <a:rPr lang="en-US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0.584575</m:t>
                              </m:r>
                            </m:e>
                          </m:mr>
                          <m:mr>
                            <m:e>
                              <m:r>
                                <a:rPr lang="en-US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0.003623</m:t>
                              </m:r>
                            </m:e>
                            <m:e>
                              <m:r>
                                <a:rPr lang="en-US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0.004601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2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32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0.584575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2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0.482989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2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0.466155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2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32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0.004601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2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00.006442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2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0.025071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2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32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2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0.525794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2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0.339746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en-US" sz="32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0.482989</m:t>
                              </m:r>
                            </m:e>
                            <m:e>
                              <m:r>
                                <a:rPr lang="en-US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0.466155</m:t>
                              </m:r>
                            </m:e>
                          </m:mr>
                          <m:mr>
                            <m:e>
                              <m:r>
                                <a:rPr lang="en-US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0.006442</m:t>
                              </m:r>
                            </m:e>
                            <m:e>
                              <m:r>
                                <a:rPr lang="en-US" sz="32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0.466155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2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32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0.525794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2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2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0.381368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2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32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0.339746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2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0.381368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200" i="1" kern="1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32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136CFB-53B3-BE6F-CFF4-DFEDA2926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1" y="2976284"/>
                <a:ext cx="17224786" cy="7494493"/>
              </a:xfrm>
              <a:prstGeom prst="rect">
                <a:avLst/>
              </a:prstGeom>
              <a:blipFill>
                <a:blip r:embed="rId2"/>
                <a:stretch>
                  <a:fillRect l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01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riding a rope on a graph&#10;&#10;Description automatically generated">
            <a:extLst>
              <a:ext uri="{FF2B5EF4-FFF2-40B4-BE49-F238E27FC236}">
                <a16:creationId xmlns:a16="http://schemas.microsoft.com/office/drawing/2014/main" id="{E97AC48D-00F4-1255-6342-FF35BC2C6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0"/>
          <a:stretch/>
        </p:blipFill>
        <p:spPr>
          <a:xfrm>
            <a:off x="5044716" y="10"/>
            <a:ext cx="19339284" cy="13715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133956" cy="13716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48EC2-EC02-AD7C-FD1E-C46FB022A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456" y="1486894"/>
            <a:ext cx="7946770" cy="738405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10400" dirty="0">
                <a:latin typeface="+mj-lt"/>
              </a:rPr>
              <a:t>What is Stock Market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257D6-C3EE-6F0C-0452-7C42DBD8E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458" y="9258468"/>
            <a:ext cx="7946772" cy="297063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chemeClr val="tx1"/>
                </a:solidFill>
                <a:latin typeface="+mn-lt"/>
              </a:rPr>
              <a:t>A marketplace where stocks (pieces of ownership in businesses) are bought and sold.</a:t>
            </a:r>
          </a:p>
        </p:txBody>
      </p:sp>
    </p:spTree>
    <p:extLst>
      <p:ext uri="{BB962C8B-B14F-4D97-AF65-F5344CB8AC3E}">
        <p14:creationId xmlns:p14="http://schemas.microsoft.com/office/powerpoint/2010/main" val="989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1B79D-FAC4-1AE4-D8A1-2CFAB40BB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05603"/>
            <a:ext cx="23591520" cy="1143562"/>
          </a:xfrm>
        </p:spPr>
        <p:txBody>
          <a:bodyPr>
            <a:noAutofit/>
          </a:bodyPr>
          <a:lstStyle/>
          <a:p>
            <a:r>
              <a:rPr lang="en-US" sz="4800" b="1" dirty="0">
                <a:latin typeface="+mj-lt"/>
              </a:rPr>
              <a:t>OBJECTIVE FUNCTION, CONSTRAINTS AND TARGET RETURNS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25E19-D1E8-215B-5C08-7026ED7F99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" y="1954768"/>
            <a:ext cx="23225760" cy="11761232"/>
          </a:xfrm>
        </p:spPr>
        <p:txBody>
          <a:bodyPr/>
          <a:lstStyle/>
          <a:p>
            <a:pPr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4800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We assume a target return </a:t>
            </a:r>
            <a:r>
              <a:rPr lang="en-US" sz="48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of 6%.</a:t>
            </a:r>
          </a:p>
          <a:p>
            <a:pPr marL="685800" indent="-6858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48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Weights</a:t>
            </a:r>
          </a:p>
          <a:p>
            <a:pPr marL="685800" indent="-6858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48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Objective Function - Minimize the risk</a:t>
            </a:r>
          </a:p>
          <a:p>
            <a:pPr marL="685800" indent="-6858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48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Equality constraints</a:t>
            </a:r>
          </a:p>
          <a:p>
            <a:pPr marL="3657600" lvl="3" indent="-9144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48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Sum of weights = 1</a:t>
            </a:r>
          </a:p>
          <a:p>
            <a:pPr marL="3657600" lvl="3" indent="-9144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48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The product of sum of weights and expected returns should be equal to target return</a:t>
            </a:r>
          </a:p>
          <a:p>
            <a:pPr marL="685800" indent="-6858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4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Minimize a function in the Scipy library and SLSQP method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62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D90CC-7D44-7443-F4BE-9D89BD7697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1088" y="2653552"/>
            <a:ext cx="21877552" cy="447876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altLang="en-US" sz="4000" b="1" u="sng" kern="1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Latha" panose="020B0604020202020204" pitchFamily="34" charset="0"/>
              </a:rPr>
              <a:t>Optimal Weights:</a:t>
            </a:r>
          </a:p>
          <a:p>
            <a:pPr marL="2343150" lvl="2" indent="-51435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4000" kern="1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Latha" panose="020B0604020202020204" pitchFamily="34" charset="0"/>
              </a:rPr>
              <a:t>AAPL: </a:t>
            </a:r>
            <a:r>
              <a:rPr lang="en-US" altLang="en-US" sz="4000" kern="1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Latha" panose="020B0604020202020204" pitchFamily="34" charset="0"/>
              </a:rPr>
              <a:t>17.98</a:t>
            </a:r>
            <a:endParaRPr lang="en-US" sz="4000" kern="10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2343150" lvl="2" indent="-51435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4000" kern="1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Latha" panose="020B0604020202020204" pitchFamily="34" charset="0"/>
              </a:rPr>
              <a:t>AMZ: </a:t>
            </a:r>
            <a:r>
              <a:rPr lang="en-US" altLang="en-US" sz="4000" kern="1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Latha" panose="020B0604020202020204" pitchFamily="34" charset="0"/>
              </a:rPr>
              <a:t>-25.39</a:t>
            </a:r>
            <a:endParaRPr lang="en-US" sz="4000" kern="10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2343150" lvl="2" indent="-51435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4000" kern="1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Latha" panose="020B0604020202020204" pitchFamily="34" charset="0"/>
              </a:rPr>
              <a:t>META: </a:t>
            </a:r>
            <a:r>
              <a:rPr lang="en-US" altLang="en-US" sz="4000" kern="1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Latha" panose="020B0604020202020204" pitchFamily="34" charset="0"/>
              </a:rPr>
              <a:t>-3.48</a:t>
            </a:r>
            <a:endParaRPr lang="en-US" sz="4000" kern="10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2343150" lvl="2" indent="-51435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4000" kern="1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Latha" panose="020B0604020202020204" pitchFamily="34" charset="0"/>
              </a:rPr>
              <a:t>NFLX: </a:t>
            </a:r>
            <a:r>
              <a:rPr lang="en-US" altLang="en-US" sz="4000" kern="1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Latha" panose="020B0604020202020204" pitchFamily="34" charset="0"/>
              </a:rPr>
              <a:t>3.45</a:t>
            </a:r>
            <a:endParaRPr lang="en-US" sz="4000" kern="10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2343150" lvl="2" indent="-51435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4000" kern="1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Latha" panose="020B0604020202020204" pitchFamily="34" charset="0"/>
              </a:rPr>
              <a:t>TSLA: </a:t>
            </a:r>
            <a:r>
              <a:rPr lang="en-US" altLang="en-US" sz="4000" kern="1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Latha" panose="020B0604020202020204" pitchFamily="34" charset="0"/>
              </a:rPr>
              <a:t>8.45</a:t>
            </a:r>
            <a:endParaRPr lang="en-US" sz="4000" kern="10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Latha" panose="020B0604020202020204" pitchFamily="34" charset="0"/>
            </a:endParaRPr>
          </a:p>
          <a:p>
            <a:endParaRPr lang="en-US" altLang="en-US" sz="2800" dirty="0">
              <a:latin typeface="+mn-lt"/>
            </a:endParaRPr>
          </a:p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8779B5F-C08C-1FF7-2BB9-CF1C20EF2C17}"/>
              </a:ext>
            </a:extLst>
          </p:cNvPr>
          <p:cNvSpPr txBox="1">
            <a:spLocks/>
          </p:cNvSpPr>
          <p:nvPr/>
        </p:nvSpPr>
        <p:spPr>
          <a:xfrm>
            <a:off x="975360" y="7741920"/>
            <a:ext cx="21762720" cy="2011680"/>
          </a:xfrm>
          <a:prstGeom prst="rect">
            <a:avLst/>
          </a:prstGeom>
        </p:spPr>
        <p:txBody>
          <a:bodyPr/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800" b="0" i="0" kern="120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</a:rPr>
              <a:t>In practical portfolio management, negative weights might pose challenges or constraints based on an investor's risk tolerance, regulatory restrictions, or investment strategy. 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4B34F-B59D-3322-FE5F-7593860B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78977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7D2D9488-4C6B-324B-B294-861A2922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640" y="2877540"/>
            <a:ext cx="8782048" cy="26468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8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  <a:endParaRPr lang="en-US" sz="8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D64DC70D-F92E-A5CF-28E0-8A09D558290E}"/>
              </a:ext>
            </a:extLst>
          </p:cNvPr>
          <p:cNvSpPr txBox="1">
            <a:spLocks/>
          </p:cNvSpPr>
          <p:nvPr/>
        </p:nvSpPr>
        <p:spPr>
          <a:xfrm>
            <a:off x="1021976" y="4285129"/>
            <a:ext cx="9430120" cy="5402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800" b="0" i="0" kern="120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  <a:ea typeface="+mn-ea"/>
                <a:cs typeface="+mn-cs"/>
              </a:defRPr>
            </a:lvl1pPr>
            <a:lvl2pPr marL="9144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  <a:ea typeface="+mn-ea"/>
                <a:cs typeface="+mn-cs"/>
              </a:defRPr>
            </a:lvl2pPr>
            <a:lvl3pPr marL="18288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  <a:ea typeface="+mn-ea"/>
                <a:cs typeface="+mn-cs"/>
              </a:defRPr>
            </a:lvl3pPr>
            <a:lvl4pPr marL="27432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  <a:ea typeface="+mn-ea"/>
                <a:cs typeface="+mn-cs"/>
              </a:defRPr>
            </a:lvl4pPr>
            <a:lvl5pPr marL="365760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project provides a comprehensive analysis of stock data, explores patterns and relationships, and utilizes time series forecasting to predict future closing prices. The results are visualized, allowing for a better understanding of each company's stock performance and potential trends in the coming weeks. 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4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8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4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8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192000" y="1682752"/>
            <a:ext cx="10521952" cy="9415186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182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182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182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1828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A4EFB63-645F-481A-9DAB-0136728E0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864" y="3591379"/>
            <a:ext cx="8738224" cy="434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1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731C5-B7CD-5529-470A-E9990C454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4849345"/>
            <a:ext cx="18288000" cy="1143562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92255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A309-C9D9-2641-9E3E-4E10A3A93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463657"/>
            <a:ext cx="18288000" cy="1143562"/>
          </a:xfrm>
        </p:spPr>
        <p:txBody>
          <a:bodyPr>
            <a:normAutofit/>
          </a:bodyPr>
          <a:lstStyle/>
          <a:p>
            <a:r>
              <a:rPr lang="en-US" b="1" dirty="0"/>
              <a:t>Project Description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9783C060-60EC-1026-4A49-9A448DE25C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6688646"/>
              </p:ext>
            </p:extLst>
          </p:nvPr>
        </p:nvGraphicFramePr>
        <p:xfrm>
          <a:off x="406400" y="2037524"/>
          <a:ext cx="23672800" cy="9417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2898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A309-C9D9-2641-9E3E-4E10A3A93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464" y="10401758"/>
            <a:ext cx="16164894" cy="16042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8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 Stocks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26882C51-76F9-4F99-997D-31FA6242A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0252" y="1258084"/>
            <a:ext cx="2434432" cy="1719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2C5B864-5D0A-12EF-0ED2-B2E4E237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4373" y="1384662"/>
            <a:ext cx="1243625" cy="146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Right Triangle 1042">
            <a:extLst>
              <a:ext uri="{FF2B5EF4-FFF2-40B4-BE49-F238E27FC236}">
                <a16:creationId xmlns:a16="http://schemas.microsoft.com/office/drawing/2014/main" id="{61FFFC16-86E2-4B9A-BC6D-213DC2654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3462" y="1271076"/>
            <a:ext cx="1360816" cy="1699494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5" name="Right Triangle 1044">
            <a:extLst>
              <a:ext uri="{FF2B5EF4-FFF2-40B4-BE49-F238E27FC236}">
                <a16:creationId xmlns:a16="http://schemas.microsoft.com/office/drawing/2014/main" id="{D8350E6D-CBC9-4A26-B84F-7145FDC9F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6181330" y="1219202"/>
            <a:ext cx="1360816" cy="1699494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DD3524E0-C87C-4F38-9FC7-E969C15A7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228286" y="1983766"/>
            <a:ext cx="2743200" cy="4713554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9" name="Right Triangle 1048">
            <a:extLst>
              <a:ext uri="{FF2B5EF4-FFF2-40B4-BE49-F238E27FC236}">
                <a16:creationId xmlns:a16="http://schemas.microsoft.com/office/drawing/2014/main" id="{F1ED1DF4-DDDE-4464-8ABC-ED1F633CC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11832" y="2955882"/>
            <a:ext cx="2184520" cy="27432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5CB4E315-91F2-4710-B866-B119037ED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71538" y="2895126"/>
            <a:ext cx="3960944" cy="27933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DCBE1B01-A27C-45C2-ADA4-AA13C3AC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3032" y="5701348"/>
            <a:ext cx="5432290" cy="38039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F6FE5468-759E-4E83-828A-5587C7F5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744" y="2971662"/>
            <a:ext cx="3981876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3B2E0FD-0C39-8E59-E4E2-D3C1785A3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3776" y="3392366"/>
            <a:ext cx="3307884" cy="186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E21317-E417-60FF-79FD-DDC8C9F5C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29176" y="3226074"/>
            <a:ext cx="2845667" cy="213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Right Triangle 1056">
            <a:extLst>
              <a:ext uri="{FF2B5EF4-FFF2-40B4-BE49-F238E27FC236}">
                <a16:creationId xmlns:a16="http://schemas.microsoft.com/office/drawing/2014/main" id="{569BABC0-B0CC-4E7B-838A-F6E644779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284448" y="3139166"/>
            <a:ext cx="2798064" cy="2301256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9" name="Right Triangle 1058">
            <a:extLst>
              <a:ext uri="{FF2B5EF4-FFF2-40B4-BE49-F238E27FC236}">
                <a16:creationId xmlns:a16="http://schemas.microsoft.com/office/drawing/2014/main" id="{BE7E1DAA-43FB-4446-A354-9283DE668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129338" y="6500168"/>
            <a:ext cx="3822192" cy="2201502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6416B3-9DD5-BD6A-DD3D-51662DADD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5859" y="6019260"/>
            <a:ext cx="3163928" cy="316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9FE99BC-5F7D-47C3-AA1E-16D7DBDB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13210" y="5682674"/>
            <a:ext cx="5579708" cy="37307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7A11397-F771-4B57-2F9E-1EDB5067B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44136" y="5989124"/>
            <a:ext cx="3117856" cy="311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3" name="Right Triangle 1062">
            <a:extLst>
              <a:ext uri="{FF2B5EF4-FFF2-40B4-BE49-F238E27FC236}">
                <a16:creationId xmlns:a16="http://schemas.microsoft.com/office/drawing/2014/main" id="{27400BAF-FCE6-4296-8A0E-9B595ADC0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6865600" y="9449058"/>
            <a:ext cx="651200" cy="813270"/>
          </a:xfrm>
          <a:prstGeom prst="rtTriangle">
            <a:avLst/>
          </a:prstGeom>
          <a:solidFill>
            <a:srgbClr val="FFA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5" name="Right Triangle 1064">
            <a:extLst>
              <a:ext uri="{FF2B5EF4-FFF2-40B4-BE49-F238E27FC236}">
                <a16:creationId xmlns:a16="http://schemas.microsoft.com/office/drawing/2014/main" id="{F2FC5C7B-261A-4268-BA85-C29488A8B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632992" y="5609936"/>
            <a:ext cx="3822192" cy="396094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9661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7D2D9488-4C6B-324B-B294-861A2922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736" y="-342089"/>
            <a:ext cx="12837427" cy="14727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b="1" kern="1200" dirty="0">
                <a:solidFill>
                  <a:schemeClr val="tx1"/>
                </a:solidFill>
                <a:latin typeface="Nunito Sans" pitchFamily="2" charset="0"/>
              </a:rPr>
              <a:t>Data Overview</a:t>
            </a:r>
            <a:endParaRPr lang="en-US" kern="1200" dirty="0">
              <a:solidFill>
                <a:schemeClr val="tx1"/>
              </a:solidFill>
              <a:latin typeface="Nunito Sans" pitchFamily="2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68E9CC-C971-8749-9AC4-358E669F5C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736" y="1130647"/>
            <a:ext cx="23167896" cy="105982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7150" defTabSz="914400">
              <a:lnSpc>
                <a:spcPct val="90000"/>
              </a:lnSpc>
            </a:pPr>
            <a:r>
              <a:rPr lang="en-US" sz="3400" dirty="0">
                <a:solidFill>
                  <a:schemeClr val="tx1"/>
                </a:solidFill>
                <a:latin typeface="+mn-lt"/>
              </a:rPr>
              <a:t>The variables taken into consideration for helping people choose between stocks are:</a:t>
            </a:r>
            <a:endParaRPr lang="en-US" sz="3400" dirty="0">
              <a:solidFill>
                <a:schemeClr val="tx1"/>
              </a:solidFill>
              <a:latin typeface="+mn-lt"/>
              <a:cs typeface="Calibri"/>
            </a:endParaRPr>
          </a:p>
          <a:p>
            <a:pPr marL="228600" defTabSz="914400">
              <a:lnSpc>
                <a:spcPct val="90000"/>
              </a:lnSpc>
            </a:pPr>
            <a:r>
              <a:rPr lang="en-US" sz="3600" b="1" u="sng" dirty="0">
                <a:solidFill>
                  <a:schemeClr val="tx1"/>
                </a:solidFill>
                <a:latin typeface="+mn-lt"/>
              </a:rPr>
              <a:t>Data Collection: </a:t>
            </a:r>
            <a:endParaRPr lang="en-US" sz="3600" b="1" u="sng" dirty="0">
              <a:solidFill>
                <a:schemeClr val="tx1"/>
              </a:solidFill>
              <a:latin typeface="+mn-lt"/>
              <a:cs typeface="Calibri"/>
            </a:endParaRPr>
          </a:p>
          <a:p>
            <a:pPr marL="285750" indent="-228600" defTabSz="914400">
              <a:lnSpc>
                <a:spcPct val="90000"/>
              </a:lnSpc>
            </a:pPr>
            <a:r>
              <a:rPr lang="en-US" sz="3400" b="1" dirty="0">
                <a:solidFill>
                  <a:schemeClr val="tx1"/>
                </a:solidFill>
                <a:latin typeface="+mn-lt"/>
              </a:rPr>
              <a:t>Date:</a:t>
            </a:r>
            <a:r>
              <a:rPr lang="en-US" sz="3400" dirty="0">
                <a:solidFill>
                  <a:schemeClr val="tx1"/>
                </a:solidFill>
                <a:latin typeface="+mn-lt"/>
              </a:rPr>
              <a:t> Record of stock market data.</a:t>
            </a:r>
            <a:endParaRPr lang="en-US" sz="3400" dirty="0">
              <a:solidFill>
                <a:schemeClr val="tx1"/>
              </a:solidFill>
              <a:latin typeface="+mn-lt"/>
              <a:cs typeface="Calibri"/>
            </a:endParaRPr>
          </a:p>
          <a:p>
            <a:pPr marL="285750" indent="-228600" defTabSz="914400">
              <a:lnSpc>
                <a:spcPct val="90000"/>
              </a:lnSpc>
            </a:pPr>
            <a:r>
              <a:rPr lang="en-US" sz="3400" b="1" dirty="0">
                <a:solidFill>
                  <a:schemeClr val="tx1"/>
                </a:solidFill>
                <a:latin typeface="+mn-lt"/>
              </a:rPr>
              <a:t>Open:</a:t>
            </a:r>
            <a:r>
              <a:rPr lang="en-US" sz="3400" dirty="0">
                <a:solidFill>
                  <a:schemeClr val="tx1"/>
                </a:solidFill>
                <a:latin typeface="+mn-lt"/>
              </a:rPr>
              <a:t> Opening stock price.</a:t>
            </a:r>
            <a:endParaRPr lang="en-US" sz="3400" dirty="0">
              <a:solidFill>
                <a:schemeClr val="tx1"/>
              </a:solidFill>
              <a:latin typeface="+mn-lt"/>
              <a:cs typeface="Calibri"/>
            </a:endParaRPr>
          </a:p>
          <a:p>
            <a:pPr marL="285750" indent="-228600" defTabSz="914400">
              <a:lnSpc>
                <a:spcPct val="90000"/>
              </a:lnSpc>
            </a:pPr>
            <a:r>
              <a:rPr lang="en-US" sz="3400" b="1" dirty="0">
                <a:solidFill>
                  <a:schemeClr val="tx1"/>
                </a:solidFill>
                <a:latin typeface="+mn-lt"/>
              </a:rPr>
              <a:t>Close:</a:t>
            </a:r>
            <a:r>
              <a:rPr lang="en-US" sz="3400" dirty="0">
                <a:solidFill>
                  <a:schemeClr val="tx1"/>
                </a:solidFill>
                <a:latin typeface="+mn-lt"/>
              </a:rPr>
              <a:t> Closing stock price.</a:t>
            </a:r>
            <a:endParaRPr lang="en-US" sz="3400" dirty="0">
              <a:solidFill>
                <a:schemeClr val="tx1"/>
              </a:solidFill>
              <a:latin typeface="+mn-lt"/>
              <a:cs typeface="Calibri"/>
            </a:endParaRPr>
          </a:p>
          <a:p>
            <a:pPr marL="285750" indent="-228600" defTabSz="914400">
              <a:lnSpc>
                <a:spcPct val="90000"/>
              </a:lnSpc>
            </a:pPr>
            <a:r>
              <a:rPr lang="en-US" sz="3400" b="1" dirty="0">
                <a:solidFill>
                  <a:schemeClr val="tx1"/>
                </a:solidFill>
                <a:latin typeface="+mn-lt"/>
              </a:rPr>
              <a:t>High:</a:t>
            </a:r>
            <a:r>
              <a:rPr lang="en-US" sz="3400" dirty="0">
                <a:solidFill>
                  <a:schemeClr val="tx1"/>
                </a:solidFill>
                <a:latin typeface="+mn-lt"/>
              </a:rPr>
              <a:t> Highest stock price.</a:t>
            </a:r>
            <a:endParaRPr lang="en-US" sz="3400" dirty="0">
              <a:solidFill>
                <a:schemeClr val="tx1"/>
              </a:solidFill>
              <a:latin typeface="+mn-lt"/>
              <a:cs typeface="Calibri"/>
            </a:endParaRPr>
          </a:p>
          <a:p>
            <a:pPr marL="285750" indent="-228600" defTabSz="914400">
              <a:lnSpc>
                <a:spcPct val="90000"/>
              </a:lnSpc>
            </a:pPr>
            <a:r>
              <a:rPr lang="en-US" sz="3400" b="1" dirty="0">
                <a:solidFill>
                  <a:schemeClr val="tx1"/>
                </a:solidFill>
                <a:latin typeface="+mn-lt"/>
              </a:rPr>
              <a:t>Low:</a:t>
            </a:r>
            <a:r>
              <a:rPr lang="en-US" sz="3400" dirty="0">
                <a:solidFill>
                  <a:schemeClr val="tx1"/>
                </a:solidFill>
                <a:latin typeface="+mn-lt"/>
              </a:rPr>
              <a:t> Lowest stock price.</a:t>
            </a:r>
            <a:endParaRPr lang="en-US" sz="3400" dirty="0">
              <a:solidFill>
                <a:schemeClr val="tx1"/>
              </a:solidFill>
              <a:latin typeface="+mn-lt"/>
              <a:cs typeface="Calibri"/>
            </a:endParaRPr>
          </a:p>
          <a:p>
            <a:pPr marL="285750" indent="-228600" defTabSz="914400">
              <a:lnSpc>
                <a:spcPct val="90000"/>
              </a:lnSpc>
            </a:pPr>
            <a:r>
              <a:rPr lang="en-US" sz="3400" b="1" dirty="0">
                <a:solidFill>
                  <a:schemeClr val="tx1"/>
                </a:solidFill>
                <a:latin typeface="+mn-lt"/>
              </a:rPr>
              <a:t>Volume:</a:t>
            </a:r>
            <a:r>
              <a:rPr lang="en-US" sz="3400" dirty="0">
                <a:solidFill>
                  <a:schemeClr val="tx1"/>
                </a:solidFill>
                <a:latin typeface="+mn-lt"/>
              </a:rPr>
              <a:t> Total stock traded.</a:t>
            </a:r>
            <a:endParaRPr lang="en-US" sz="3400" dirty="0">
              <a:solidFill>
                <a:schemeClr val="tx1"/>
              </a:solidFill>
              <a:latin typeface="+mn-lt"/>
              <a:cs typeface="Calibri"/>
            </a:endParaRPr>
          </a:p>
          <a:p>
            <a:pPr marL="285750" indent="-228600" defTabSz="914400">
              <a:lnSpc>
                <a:spcPct val="90000"/>
              </a:lnSpc>
            </a:pPr>
            <a:r>
              <a:rPr lang="en-US" sz="3600" b="1" u="sng" dirty="0">
                <a:solidFill>
                  <a:schemeClr val="tx1"/>
                </a:solidFill>
                <a:latin typeface="+mn-lt"/>
              </a:rPr>
              <a:t>Assumption &amp; Uncertainties:</a:t>
            </a:r>
            <a:endParaRPr lang="en-US" sz="3600" b="1" u="sng" dirty="0">
              <a:solidFill>
                <a:schemeClr val="tx1"/>
              </a:solidFill>
              <a:latin typeface="+mn-lt"/>
              <a:cs typeface="Calibri"/>
            </a:endParaRPr>
          </a:p>
          <a:p>
            <a:pPr marL="285750" indent="-228600" defTabSz="914400">
              <a:lnSpc>
                <a:spcPct val="90000"/>
              </a:lnSpc>
            </a:pPr>
            <a:r>
              <a:rPr lang="en-US" sz="3400" dirty="0">
                <a:solidFill>
                  <a:schemeClr val="tx1"/>
                </a:solidFill>
                <a:latin typeface="+mn-lt"/>
              </a:rPr>
              <a:t>Markets can be unpredictable, and past performance may not guarantee future results</a:t>
            </a:r>
            <a:endParaRPr lang="en-US" sz="3400" dirty="0">
              <a:solidFill>
                <a:schemeClr val="tx1"/>
              </a:solidFill>
              <a:latin typeface="+mn-lt"/>
              <a:cs typeface="Calibri"/>
            </a:endParaRPr>
          </a:p>
          <a:p>
            <a:pPr marL="285750" indent="-228600" defTabSz="914400">
              <a:lnSpc>
                <a:spcPct val="90000"/>
              </a:lnSpc>
            </a:pPr>
            <a:r>
              <a:rPr lang="en-US" sz="3400" dirty="0">
                <a:solidFill>
                  <a:schemeClr val="tx1"/>
                </a:solidFill>
                <a:latin typeface="+mn-lt"/>
              </a:rPr>
              <a:t>Central bank decisions, inflation, and economic conditions can influence interest rates.</a:t>
            </a:r>
            <a:endParaRPr lang="en-US" sz="3400" dirty="0">
              <a:solidFill>
                <a:schemeClr val="tx1"/>
              </a:solidFill>
              <a:latin typeface="+mn-lt"/>
              <a:cs typeface="Calibri"/>
            </a:endParaRPr>
          </a:p>
          <a:p>
            <a:pPr marL="285750" indent="-228600" defTabSz="914400">
              <a:lnSpc>
                <a:spcPct val="90000"/>
              </a:lnSpc>
            </a:pPr>
            <a:r>
              <a:rPr lang="en-US" sz="3400" dirty="0">
                <a:solidFill>
                  <a:schemeClr val="tx1"/>
                </a:solidFill>
                <a:latin typeface="+mn-lt"/>
              </a:rPr>
              <a:t>Higher returns are generally associated with higher credit risk.</a:t>
            </a:r>
            <a:endParaRPr lang="en-US" sz="3400" dirty="0">
              <a:solidFill>
                <a:schemeClr val="tx1"/>
              </a:solidFill>
              <a:latin typeface="+mn-lt"/>
              <a:cs typeface="Calibri"/>
            </a:endParaRPr>
          </a:p>
          <a:p>
            <a:pPr marL="285750" indent="-228600" defTabSz="914400">
              <a:lnSpc>
                <a:spcPct val="90000"/>
              </a:lnSpc>
            </a:pPr>
            <a:r>
              <a:rPr lang="en-US" sz="3400" dirty="0">
                <a:solidFill>
                  <a:schemeClr val="tx1"/>
                </a:solidFill>
                <a:latin typeface="+mn-lt"/>
              </a:rPr>
              <a:t>Technology can disrupt industries, creating opportunities and risks.</a:t>
            </a:r>
            <a:endParaRPr lang="en-US" sz="3400" dirty="0">
              <a:solidFill>
                <a:schemeClr val="tx1"/>
              </a:solidFill>
              <a:latin typeface="+mn-lt"/>
              <a:cs typeface="Calibri"/>
            </a:endParaRPr>
          </a:p>
        </p:txBody>
      </p:sp>
      <p:pic>
        <p:nvPicPr>
          <p:cNvPr id="3" name="Picture 2" descr="A graph with an arrow pointing up&#10;&#10;Description automatically generated">
            <a:extLst>
              <a:ext uri="{FF2B5EF4-FFF2-40B4-BE49-F238E27FC236}">
                <a16:creationId xmlns:a16="http://schemas.microsoft.com/office/drawing/2014/main" id="{77826E28-D2E4-1DED-69BF-9604E81B3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429" y="1473289"/>
            <a:ext cx="8456574" cy="84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7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7D2D9488-4C6B-324B-B294-861A2922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434355"/>
            <a:ext cx="11727544" cy="30191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6400" b="1" dirty="0">
                <a:latin typeface="+mj-lt"/>
              </a:rPr>
              <a:t>Descriptive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0A04B-CADC-39D1-FC8A-6E885B527110}"/>
              </a:ext>
            </a:extLst>
          </p:cNvPr>
          <p:cNvSpPr txBox="1"/>
          <p:nvPr/>
        </p:nvSpPr>
        <p:spPr>
          <a:xfrm>
            <a:off x="274320" y="3139439"/>
            <a:ext cx="22173304" cy="4851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685800" algn="just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4500" dirty="0">
                <a:effectLst/>
              </a:rPr>
              <a:t>Descriptive analytics involves data preprocessing, exploration, and visualization, unveiling the underlying patterns and trends within the dataset. </a:t>
            </a:r>
          </a:p>
          <a:p>
            <a:pPr marL="457200" indent="-685800" algn="just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4500" dirty="0"/>
          </a:p>
          <a:p>
            <a:pPr marL="685800" indent="-685800" algn="just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4500" dirty="0">
              <a:effectLst/>
            </a:endParaRPr>
          </a:p>
          <a:p>
            <a:pPr marL="457200" indent="-685800" algn="just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4500" dirty="0">
                <a:effectLst/>
              </a:rPr>
              <a:t>Through statistical measures and visualizations, the project offers a clear snapshot of the past, aiding investors in understanding the historical performance of their selected stocks.</a:t>
            </a:r>
          </a:p>
          <a:p>
            <a:pPr marL="685800" indent="-685800" algn="just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4500" dirty="0">
              <a:effectLst/>
            </a:endParaRPr>
          </a:p>
          <a:p>
            <a:pPr marL="457200" indent="-685800" algn="just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272791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7D2D9488-4C6B-324B-B294-861A2922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206366"/>
            <a:ext cx="11727544" cy="164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6400" b="1" dirty="0">
                <a:latin typeface="+mj-lt"/>
              </a:rPr>
              <a:t>Descriptive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0A04B-CADC-39D1-FC8A-6E885B527110}"/>
              </a:ext>
            </a:extLst>
          </p:cNvPr>
          <p:cNvSpPr txBox="1"/>
          <p:nvPr/>
        </p:nvSpPr>
        <p:spPr>
          <a:xfrm>
            <a:off x="243840" y="1676400"/>
            <a:ext cx="9595151" cy="10608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571500" algn="just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4000" dirty="0"/>
              <a:t>Understanding the Data</a:t>
            </a:r>
          </a:p>
          <a:p>
            <a:pPr marL="342900" indent="-571500" algn="just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4000" dirty="0"/>
          </a:p>
          <a:p>
            <a:pPr marL="342900" indent="-571500" algn="just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4000" dirty="0"/>
              <a:t>Data Cleaning</a:t>
            </a:r>
          </a:p>
          <a:p>
            <a:pPr marL="342900" indent="-571500" algn="just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4000" dirty="0"/>
          </a:p>
          <a:p>
            <a:pPr marL="342900" indent="-571500" algn="just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4000" dirty="0"/>
              <a:t>Summary Statistics</a:t>
            </a:r>
          </a:p>
          <a:p>
            <a:pPr algn="just" defTabSz="914400">
              <a:lnSpc>
                <a:spcPct val="90000"/>
              </a:lnSpc>
              <a:spcAft>
                <a:spcPts val="600"/>
              </a:spcAft>
            </a:pPr>
            <a:endParaRPr lang="en-US" sz="4000" dirty="0"/>
          </a:p>
          <a:p>
            <a:pPr marL="342900" indent="-571500" algn="just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4000" dirty="0"/>
              <a:t>Data Visualization</a:t>
            </a:r>
          </a:p>
          <a:p>
            <a:pPr marL="342900" indent="-571500" algn="just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4000" dirty="0"/>
          </a:p>
        </p:txBody>
      </p:sp>
      <p:pic>
        <p:nvPicPr>
          <p:cNvPr id="8" name="Picture 7" descr="A graph showing a price&#10;&#10;Description automatically generated with medium confidence">
            <a:extLst>
              <a:ext uri="{FF2B5EF4-FFF2-40B4-BE49-F238E27FC236}">
                <a16:creationId xmlns:a16="http://schemas.microsoft.com/office/drawing/2014/main" id="{B40714E7-3369-4675-2E72-AB46BB54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1384" y="457378"/>
            <a:ext cx="9316725" cy="53338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04F77C-B559-9948-39B1-6BEB64136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5943818"/>
            <a:ext cx="13156661" cy="55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8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7D2D9488-4C6B-324B-B294-861A2922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502" y="688733"/>
            <a:ext cx="11727544" cy="28049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6400" b="1" dirty="0">
                <a:latin typeface="+mj-lt"/>
              </a:rPr>
              <a:t>Descriptive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0A04B-CADC-39D1-FC8A-6E885B527110}"/>
              </a:ext>
            </a:extLst>
          </p:cNvPr>
          <p:cNvSpPr txBox="1"/>
          <p:nvPr/>
        </p:nvSpPr>
        <p:spPr>
          <a:xfrm>
            <a:off x="1524000" y="5102352"/>
            <a:ext cx="11727544" cy="7182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DAB0AA-7D1A-DB61-C842-045ED11054D6}"/>
              </a:ext>
            </a:extLst>
          </p:cNvPr>
          <p:cNvSpPr txBox="1"/>
          <p:nvPr/>
        </p:nvSpPr>
        <p:spPr>
          <a:xfrm>
            <a:off x="2015606" y="9594817"/>
            <a:ext cx="10122183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  <a:t>A historical view of META's closing price is plotted against dates, offering an overview of the stock's performance.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9D369-B95A-3142-47F8-8A9B5646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2" y="2559226"/>
            <a:ext cx="12312724" cy="6714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FFEB34-227B-C34F-9221-8A251A58E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588" y="2559226"/>
            <a:ext cx="11831412" cy="64277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5F3DDB-46FE-EE40-07EF-F37250A53A13}"/>
              </a:ext>
            </a:extLst>
          </p:cNvPr>
          <p:cNvSpPr txBox="1"/>
          <p:nvPr/>
        </p:nvSpPr>
        <p:spPr>
          <a:xfrm>
            <a:off x="13106400" y="9594817"/>
            <a:ext cx="10122183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  <a:t>A historical view of TSLA's closing price is plotted against dates, offering an overview of the stock's performance.</a:t>
            </a:r>
          </a:p>
        </p:txBody>
      </p:sp>
    </p:spTree>
    <p:extLst>
      <p:ext uri="{BB962C8B-B14F-4D97-AF65-F5344CB8AC3E}">
        <p14:creationId xmlns:p14="http://schemas.microsoft.com/office/powerpoint/2010/main" val="242335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7D2D9488-4C6B-324B-B294-861A2922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97" y="677716"/>
            <a:ext cx="11727544" cy="28049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6400" b="1" dirty="0">
                <a:latin typeface="+mj-lt"/>
              </a:rPr>
              <a:t>Descriptive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0A04B-CADC-39D1-FC8A-6E885B527110}"/>
              </a:ext>
            </a:extLst>
          </p:cNvPr>
          <p:cNvSpPr txBox="1"/>
          <p:nvPr/>
        </p:nvSpPr>
        <p:spPr>
          <a:xfrm>
            <a:off x="1524000" y="5102352"/>
            <a:ext cx="11727544" cy="7182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DAB0AA-7D1A-DB61-C842-045ED11054D6}"/>
              </a:ext>
            </a:extLst>
          </p:cNvPr>
          <p:cNvSpPr txBox="1"/>
          <p:nvPr/>
        </p:nvSpPr>
        <p:spPr>
          <a:xfrm>
            <a:off x="1524000" y="9513544"/>
            <a:ext cx="10122183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  <a:t>A historical view of AMZN's closing price is plotted against dates, offering an overview of the stock's performance.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5F3DDB-46FE-EE40-07EF-F37250A53A13}"/>
              </a:ext>
            </a:extLst>
          </p:cNvPr>
          <p:cNvSpPr txBox="1"/>
          <p:nvPr/>
        </p:nvSpPr>
        <p:spPr>
          <a:xfrm>
            <a:off x="12891247" y="9513544"/>
            <a:ext cx="10122183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+mj-lt"/>
                <a:ea typeface="Calibri" panose="020F0502020204030204" pitchFamily="34" charset="0"/>
                <a:cs typeface="Latha" panose="020B0604020202020204" pitchFamily="34" charset="0"/>
              </a:rPr>
              <a:t>A historical view of NFLX's closing price is plotted against dates, offering an overview of the stock's performance.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AD1D53-8EE3-5682-84DB-86465C4B4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1339"/>
            <a:ext cx="11892676" cy="6689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A06525-083A-0283-5DB8-8FACB1FD7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480" y="2791339"/>
            <a:ext cx="11078623" cy="649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illardia Light Theme">
  <a:themeElements>
    <a:clrScheme name="TXST Brand">
      <a:dk1>
        <a:srgbClr val="501214"/>
      </a:dk1>
      <a:lt1>
        <a:srgbClr val="FFFFFF"/>
      </a:lt1>
      <a:dk2>
        <a:srgbClr val="006F98"/>
      </a:dk2>
      <a:lt2>
        <a:srgbClr val="E7E6E6"/>
      </a:lt2>
      <a:accent1>
        <a:srgbClr val="EB2E47"/>
      </a:accent1>
      <a:accent2>
        <a:srgbClr val="EAB942"/>
      </a:accent2>
      <a:accent3>
        <a:srgbClr val="F3725A"/>
      </a:accent3>
      <a:accent4>
        <a:srgbClr val="3A9F68"/>
      </a:accent4>
      <a:accent5>
        <a:srgbClr val="92D7E8"/>
      </a:accent5>
      <a:accent6>
        <a:srgbClr val="F9DDDD"/>
      </a:accent6>
      <a:hlink>
        <a:srgbClr val="006E96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6869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>
              <a:lumMod val="95000"/>
              <a:lumOff val="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2400" smtClean="0">
            <a:solidFill>
              <a:srgbClr val="414141"/>
            </a:solidFill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C8D7F587F61B4FA3B7BE6681FE5A67" ma:contentTypeVersion="11" ma:contentTypeDescription="Create a new document." ma:contentTypeScope="" ma:versionID="8cfa8e912610bf7d35c31e04b911ae6b">
  <xsd:schema xmlns:xsd="http://www.w3.org/2001/XMLSchema" xmlns:xs="http://www.w3.org/2001/XMLSchema" xmlns:p="http://schemas.microsoft.com/office/2006/metadata/properties" xmlns:ns3="5d98ad62-be35-4b40-ac7a-515f91c21c4e" xmlns:ns4="9c96e9ce-49b4-4786-9a66-74d3dfaa79ac" targetNamespace="http://schemas.microsoft.com/office/2006/metadata/properties" ma:root="true" ma:fieldsID="a164516e5773f2bf444fe1613b3480c9" ns3:_="" ns4:_="">
    <xsd:import namespace="5d98ad62-be35-4b40-ac7a-515f91c21c4e"/>
    <xsd:import namespace="9c96e9ce-49b4-4786-9a66-74d3dfaa79ac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98ad62-be35-4b40-ac7a-515f91c21c4e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96e9ce-49b4-4786-9a66-74d3dfaa79a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d98ad62-be35-4b40-ac7a-515f91c21c4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9D015-499D-42A5-BA3E-04C75E7E30C3}">
  <ds:schemaRefs>
    <ds:schemaRef ds:uri="5d98ad62-be35-4b40-ac7a-515f91c21c4e"/>
    <ds:schemaRef ds:uri="9c96e9ce-49b4-4786-9a66-74d3dfaa79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50C2D9A-771C-48B5-8F3E-230B1B549E8A}">
  <ds:schemaRefs>
    <ds:schemaRef ds:uri="5d98ad62-be35-4b40-ac7a-515f91c21c4e"/>
    <ds:schemaRef ds:uri="http://purl.org/dc/dcmitype/"/>
    <ds:schemaRef ds:uri="9c96e9ce-49b4-4786-9a66-74d3dfaa79ac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366582C-DBA0-42EA-A65D-40B148B43B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20093</TotalTime>
  <Words>871</Words>
  <Application>Microsoft Office PowerPoint</Application>
  <PresentationFormat>Custom</PresentationFormat>
  <Paragraphs>131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Calibri Light</vt:lpstr>
      <vt:lpstr>Nunito Sans SemiBold</vt:lpstr>
      <vt:lpstr>Cambria Math</vt:lpstr>
      <vt:lpstr>Times New Roman</vt:lpstr>
      <vt:lpstr>Nunito Sans</vt:lpstr>
      <vt:lpstr>Calibri</vt:lpstr>
      <vt:lpstr>Arial</vt:lpstr>
      <vt:lpstr>Open Sans Semibold</vt:lpstr>
      <vt:lpstr>Wingdings</vt:lpstr>
      <vt:lpstr>Gaillardia Light Theme</vt:lpstr>
      <vt:lpstr>Investment Portfolio</vt:lpstr>
      <vt:lpstr>What is Stock Market ?</vt:lpstr>
      <vt:lpstr>Project Description</vt:lpstr>
      <vt:lpstr>5 Stocks</vt:lpstr>
      <vt:lpstr>Data Overview</vt:lpstr>
      <vt:lpstr>Descriptive Analysis</vt:lpstr>
      <vt:lpstr>Descriptive Analysis</vt:lpstr>
      <vt:lpstr>Descriptive Analysis</vt:lpstr>
      <vt:lpstr>Descriptive Analysis</vt:lpstr>
      <vt:lpstr>Predictive Analytics-Forecast prices of 5 stocks</vt:lpstr>
      <vt:lpstr>PowerPoint Presentation</vt:lpstr>
      <vt:lpstr>Predictive Analytics</vt:lpstr>
      <vt:lpstr>APPLE</vt:lpstr>
      <vt:lpstr>META</vt:lpstr>
      <vt:lpstr>TESLA</vt:lpstr>
      <vt:lpstr>AMAZON</vt:lpstr>
      <vt:lpstr>NETFLIX</vt:lpstr>
      <vt:lpstr>Prescriptive Analytics</vt:lpstr>
      <vt:lpstr>PowerPoint Presentation</vt:lpstr>
      <vt:lpstr>OBJECTIVE FUNCTION, CONSTRAINTS AND TARGET RETURNS</vt:lpstr>
      <vt:lpstr>Results</vt:lpstr>
      <vt:lpstr>Conclusion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Gaillardia Theme PowerPoint Template-Light</dc:title>
  <dc:subject/>
  <dc:creator>Texas State Office of University Marketing</dc:creator>
  <cp:keywords/>
  <dc:description/>
  <cp:lastModifiedBy>Pravin Bosco Charles Antony Amalraj</cp:lastModifiedBy>
  <cp:revision>1199</cp:revision>
  <dcterms:created xsi:type="dcterms:W3CDTF">2014-09-26T10:57:37Z</dcterms:created>
  <dcterms:modified xsi:type="dcterms:W3CDTF">2023-12-02T08:38:44Z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0x010100CDC8D7F587F61B4FA3B7BE6681FE5A67</vt:lpwstr>
  </property>
</Properties>
</file>